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37" r:id="rId2"/>
  </p:sldMasterIdLst>
  <p:notesMasterIdLst>
    <p:notesMasterId r:id="rId50"/>
  </p:notesMasterIdLst>
  <p:handoutMasterIdLst>
    <p:handoutMasterId r:id="rId51"/>
  </p:handoutMasterIdLst>
  <p:sldIdLst>
    <p:sldId id="256" r:id="rId3"/>
    <p:sldId id="257" r:id="rId4"/>
    <p:sldId id="258" r:id="rId5"/>
    <p:sldId id="261" r:id="rId6"/>
    <p:sldId id="264" r:id="rId7"/>
    <p:sldId id="290" r:id="rId8"/>
    <p:sldId id="282" r:id="rId9"/>
    <p:sldId id="283" r:id="rId10"/>
    <p:sldId id="265" r:id="rId11"/>
    <p:sldId id="319" r:id="rId12"/>
    <p:sldId id="263" r:id="rId13"/>
    <p:sldId id="293" r:id="rId14"/>
    <p:sldId id="296" r:id="rId15"/>
    <p:sldId id="284" r:id="rId16"/>
    <p:sldId id="286" r:id="rId17"/>
    <p:sldId id="321" r:id="rId18"/>
    <p:sldId id="320" r:id="rId19"/>
    <p:sldId id="285" r:id="rId20"/>
    <p:sldId id="294" r:id="rId21"/>
    <p:sldId id="295" r:id="rId22"/>
    <p:sldId id="312" r:id="rId23"/>
    <p:sldId id="315" r:id="rId24"/>
    <p:sldId id="316" r:id="rId25"/>
    <p:sldId id="317" r:id="rId26"/>
    <p:sldId id="318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267" r:id="rId36"/>
    <p:sldId id="308" r:id="rId37"/>
    <p:sldId id="269" r:id="rId38"/>
    <p:sldId id="288" r:id="rId39"/>
    <p:sldId id="289" r:id="rId40"/>
    <p:sldId id="270" r:id="rId41"/>
    <p:sldId id="298" r:id="rId42"/>
    <p:sldId id="313" r:id="rId43"/>
    <p:sldId id="314" r:id="rId44"/>
    <p:sldId id="311" r:id="rId45"/>
    <p:sldId id="299" r:id="rId46"/>
    <p:sldId id="310" r:id="rId47"/>
    <p:sldId id="322" r:id="rId48"/>
    <p:sldId id="281" r:id="rId49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nk" initials="T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8" autoAdjust="0"/>
    <p:restoredTop sz="92527" autoAdjust="0"/>
  </p:normalViewPr>
  <p:slideViewPr>
    <p:cSldViewPr snapToGrid="0">
      <p:cViewPr varScale="1">
        <p:scale>
          <a:sx n="112" d="100"/>
          <a:sy n="112" d="100"/>
        </p:scale>
        <p:origin x="182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332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A76C4-C1B7-4849-A42A-925A96137581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A640E-747C-401B-98A7-45D69F358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1995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33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872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7761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930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51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633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74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354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619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54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631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24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891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200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433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1413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25457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606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1671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036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1821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4293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3397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2627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557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408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 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928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223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605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8285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924208"/>
      </p:ext>
    </p:extLst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286946"/>
      </p:ext>
    </p:extLst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676036"/>
      </p:ext>
    </p:extLst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276925"/>
      </p:ext>
    </p:extLst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305624"/>
      </p:ext>
    </p:extLst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016980"/>
      </p:ext>
    </p:extLst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309274"/>
      </p:ext>
    </p:extLst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759857"/>
      </p:ext>
    </p:extLst>
  </p:cSld>
  <p:clrMapOvr>
    <a:masterClrMapping/>
  </p:clrMapOvr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636887"/>
      </p:ext>
    </p:extLst>
  </p:cSld>
  <p:clrMapOvr>
    <a:masterClrMapping/>
  </p:clrMapOvr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494755"/>
      </p:ext>
    </p:extLst>
  </p:cSld>
  <p:clrMapOvr>
    <a:masterClrMapping/>
  </p:clrMapOvr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991163"/>
      </p:ext>
    </p:extLst>
  </p:cSld>
  <p:clrMapOvr>
    <a:masterClrMapping/>
  </p:clrMapOvr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801024"/>
      </p:ext>
    </p:extLst>
  </p:cSld>
  <p:clrMapOvr>
    <a:masterClrMapping/>
  </p:clrMapOvr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49316"/>
      </p:ext>
    </p:extLst>
  </p:cSld>
  <p:clrMapOvr>
    <a:masterClrMapping/>
  </p:clrMapOvr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455718"/>
      </p:ext>
    </p:extLst>
  </p:cSld>
  <p:clrMapOvr>
    <a:masterClrMapping/>
  </p:clrMapOvr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271228"/>
      </p:ext>
    </p:extLst>
  </p:cSld>
  <p:clrMapOvr>
    <a:masterClrMapping/>
  </p:clrMapOvr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139208"/>
      </p:ext>
    </p:extLst>
  </p:cSld>
  <p:clrMapOvr>
    <a:masterClrMapping/>
  </p:clrMapOvr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60871"/>
      </p:ext>
    </p:extLst>
  </p:cSld>
  <p:clrMapOvr>
    <a:masterClrMapping/>
  </p:clrMapOvr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900776"/>
      </p:ext>
    </p:extLst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666677"/>
      </p:ext>
    </p:extLst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35817"/>
      </p:ext>
    </p:extLst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261033"/>
      </p:ext>
    </p:extLst>
  </p:cSld>
  <p:clrMapOvr>
    <a:masterClrMapping/>
  </p:clrMapOvr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348632"/>
      </p:ext>
    </p:extLst>
  </p:cSld>
  <p:clrMapOvr>
    <a:masterClrMapping/>
  </p:clrMapOvr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060937"/>
      </p:ext>
    </p:extLst>
  </p:cSld>
  <p:clrMapOvr>
    <a:masterClrMapping/>
  </p:clrMapOvr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022996"/>
      </p:ext>
    </p:extLst>
  </p:cSld>
  <p:clrMapOvr>
    <a:masterClrMapping/>
  </p:clrMapOvr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78042"/>
      </p:ext>
    </p:extLst>
  </p:cSld>
  <p:clrMapOvr>
    <a:masterClrMapping/>
  </p:clrMapOvr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820253"/>
      </p:ext>
    </p:extLst>
  </p:cSld>
  <p:clrMapOvr>
    <a:masterClrMapping/>
  </p:clrMapOvr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619147"/>
      </p:ext>
    </p:extLst>
  </p:cSld>
  <p:clrMapOvr>
    <a:masterClrMapping/>
  </p:clrMapOvr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883016"/>
      </p:ext>
    </p:extLst>
  </p:cSld>
  <p:clrMapOvr>
    <a:masterClrMapping/>
  </p:clrMapOvr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847754"/>
      </p:ext>
    </p:extLst>
  </p:cSld>
  <p:clrMapOvr>
    <a:masterClrMapping/>
  </p:clrMapOvr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382986"/>
      </p:ext>
    </p:extLst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079032"/>
      </p:ext>
    </p:extLst>
  </p:cSld>
  <p:clrMapOvr>
    <a:masterClrMapping/>
  </p:clrMapOvr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944830"/>
      </p:ext>
    </p:extLst>
  </p:cSld>
  <p:clrMapOvr>
    <a:masterClrMapping/>
  </p:clrMapOvr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719612"/>
      </p:ext>
    </p:extLst>
  </p:cSld>
  <p:clrMapOvr>
    <a:masterClrMapping/>
  </p:clrMapOvr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881629"/>
      </p:ext>
    </p:extLst>
  </p:cSld>
  <p:clrMapOvr>
    <a:masterClrMapping/>
  </p:clrMapOvr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27858"/>
      </p:ext>
    </p:extLst>
  </p:cSld>
  <p:clrMapOvr>
    <a:masterClrMapping/>
  </p:clrMapOvr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192255"/>
      </p:ext>
    </p:extLst>
  </p:cSld>
  <p:clrMapOvr>
    <a:masterClrMapping/>
  </p:clrMapOvr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716683"/>
      </p:ext>
    </p:extLst>
  </p:cSld>
  <p:clrMapOvr>
    <a:masterClrMapping/>
  </p:clrMapOvr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340978"/>
      </p:ext>
    </p:extLst>
  </p:cSld>
  <p:clrMapOvr>
    <a:masterClrMapping/>
  </p:clrMapOvr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234724"/>
      </p:ext>
    </p:extLst>
  </p:cSld>
  <p:clrMapOvr>
    <a:masterClrMapping/>
  </p:clrMapOvr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189070"/>
      </p:ext>
    </p:extLst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999438"/>
      </p:ext>
    </p:extLst>
  </p:cSld>
  <p:clrMapOvr>
    <a:masterClrMapping/>
  </p:clrMapOvr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771039"/>
      </p:ext>
    </p:extLst>
  </p:cSld>
  <p:clrMapOvr>
    <a:masterClrMapping/>
  </p:clrMapOvr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528611"/>
      </p:ext>
    </p:extLst>
  </p:cSld>
  <p:clrMapOvr>
    <a:masterClrMapping/>
  </p:clrMapOvr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487567"/>
      </p:ext>
    </p:extLst>
  </p:cSld>
  <p:clrMapOvr>
    <a:masterClrMapping/>
  </p:clrMapOvr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146440"/>
      </p:ext>
    </p:extLst>
  </p:cSld>
  <p:clrMapOvr>
    <a:masterClrMapping/>
  </p:clrMapOvr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271794"/>
      </p:ext>
    </p:extLst>
  </p:cSld>
  <p:clrMapOvr>
    <a:masterClrMapping/>
  </p:clrMapOvr>
  <p:hf sldNum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556040"/>
      </p:ext>
    </p:extLst>
  </p:cSld>
  <p:clrMapOvr>
    <a:masterClrMapping/>
  </p:clrMapOvr>
  <p:hf sldNum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93665"/>
      </p:ext>
    </p:extLst>
  </p:cSld>
  <p:clrMapOvr>
    <a:masterClrMapping/>
  </p:clrMapOvr>
  <p:hf sldNum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44602"/>
      </p:ext>
    </p:extLst>
  </p:cSld>
  <p:clrMapOvr>
    <a:masterClrMapping/>
  </p:clrMapOvr>
  <p:hf sldNum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673733"/>
      </p:ext>
    </p:extLst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465500"/>
      </p:ext>
    </p:extLst>
  </p:cSld>
  <p:clrMapOvr>
    <a:masterClrMapping/>
  </p:clrMapOvr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371963"/>
      </p:ext>
    </p:extLst>
  </p:cSld>
  <p:clrMapOvr>
    <a:masterClrMapping/>
  </p:clrMapOvr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379241"/>
      </p:ext>
    </p:extLst>
  </p:cSld>
  <p:clrMapOvr>
    <a:masterClrMapping/>
  </p:clrMapOvr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510929"/>
      </p:ext>
    </p:extLst>
  </p:cSld>
  <p:clrMapOvr>
    <a:masterClrMapping/>
  </p:clrMapOvr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909232"/>
      </p:ext>
    </p:extLst>
  </p:cSld>
  <p:clrMapOvr>
    <a:masterClrMapping/>
  </p:clrMapOvr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395601"/>
      </p:ext>
    </p:extLst>
  </p:cSld>
  <p:clrMapOvr>
    <a:masterClrMapping/>
  </p:clrMapOvr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311155"/>
      </p:ext>
    </p:extLst>
  </p:cSld>
  <p:clrMapOvr>
    <a:masterClrMapping/>
  </p:clrMapOvr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048883"/>
      </p:ext>
    </p:extLst>
  </p:cSld>
  <p:clrMapOvr>
    <a:masterClrMapping/>
  </p:clrMapOvr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386840"/>
      </p:ext>
    </p:extLst>
  </p:cSld>
  <p:clrMapOvr>
    <a:masterClrMapping/>
  </p:clrMapOvr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730048"/>
      </p:ext>
    </p:extLst>
  </p:cSld>
  <p:clrMapOvr>
    <a:masterClrMapping/>
  </p:clrMapOvr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432013"/>
      </p:ext>
    </p:extLst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974913"/>
      </p:ext>
    </p:extLst>
  </p:cSld>
  <p:clrMapOvr>
    <a:masterClrMapping/>
  </p:clrMapOvr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84854"/>
      </p:ext>
    </p:extLst>
  </p:cSld>
  <p:clrMapOvr>
    <a:masterClrMapping/>
  </p:clrMapOvr>
  <p:hf sldNum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693867"/>
      </p:ext>
    </p:extLst>
  </p:cSld>
  <p:clrMapOvr>
    <a:masterClrMapping/>
  </p:clrMapOvr>
  <p:hf sldNum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073916"/>
      </p:ext>
    </p:extLst>
  </p:cSld>
  <p:clrMapOvr>
    <a:masterClrMapping/>
  </p:clrMapOvr>
  <p:hf sldNum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516531"/>
      </p:ext>
    </p:extLst>
  </p:cSld>
  <p:clrMapOvr>
    <a:masterClrMapping/>
  </p:clrMapOvr>
  <p:hf sldNum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990742"/>
      </p:ext>
    </p:extLst>
  </p:cSld>
  <p:clrMapOvr>
    <a:masterClrMapping/>
  </p:clrMapOvr>
  <p:hf sldNum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870776"/>
      </p:ext>
    </p:extLst>
  </p:cSld>
  <p:clrMapOvr>
    <a:masterClrMapping/>
  </p:clrMapOvr>
  <p:hf sldNum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42195"/>
      </p:ext>
    </p:extLst>
  </p:cSld>
  <p:clrMapOvr>
    <a:masterClrMapping/>
  </p:clrMapOvr>
  <p:hf sldNum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361409"/>
      </p:ext>
    </p:extLst>
  </p:cSld>
  <p:clrMapOvr>
    <a:masterClrMapping/>
  </p:clrMapOvr>
  <p:hf sldNum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298700"/>
      </p:ext>
    </p:extLst>
  </p:cSld>
  <p:clrMapOvr>
    <a:masterClrMapping/>
  </p:clrMapOvr>
  <p:hf sldNum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642987"/>
      </p:ext>
    </p:extLst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440941"/>
      </p:ext>
    </p:extLst>
  </p:cSld>
  <p:clrMapOvr>
    <a:masterClrMapping/>
  </p:clrMapOvr>
  <p:hf sldNum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108975"/>
      </p:ext>
    </p:extLst>
  </p:cSld>
  <p:clrMapOvr>
    <a:masterClrMapping/>
  </p:clrMapOvr>
  <p:hf sldNum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767169"/>
      </p:ext>
    </p:extLst>
  </p:cSld>
  <p:clrMapOvr>
    <a:masterClrMapping/>
  </p:clrMapOvr>
  <p:hf sldNum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138243552"/>
      </p:ext>
    </p:extLst>
  </p:cSld>
  <p:clrMapOvr>
    <a:masterClrMapping/>
  </p:clrMapOvr>
  <p:hf sldNum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2024/7/24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76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135106"/>
      </p:ext>
    </p:extLst>
  </p:cSld>
  <p:clrMapOvr>
    <a:masterClrMapping/>
  </p:clrMapOvr>
  <p:hf sldNum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2024/7/24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33633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703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89" r:id="rId35"/>
    <p:sldLayoutId id="2147483690" r:id="rId36"/>
    <p:sldLayoutId id="2147483691" r:id="rId37"/>
    <p:sldLayoutId id="2147483692" r:id="rId38"/>
    <p:sldLayoutId id="2147483693" r:id="rId39"/>
    <p:sldLayoutId id="2147483694" r:id="rId40"/>
    <p:sldLayoutId id="2147483695" r:id="rId41"/>
    <p:sldLayoutId id="2147483696" r:id="rId42"/>
    <p:sldLayoutId id="2147483697" r:id="rId43"/>
    <p:sldLayoutId id="2147483698" r:id="rId44"/>
    <p:sldLayoutId id="2147483699" r:id="rId45"/>
    <p:sldLayoutId id="2147483700" r:id="rId46"/>
    <p:sldLayoutId id="2147483701" r:id="rId47"/>
    <p:sldLayoutId id="2147483702" r:id="rId48"/>
    <p:sldLayoutId id="2147483703" r:id="rId49"/>
    <p:sldLayoutId id="2147483704" r:id="rId50"/>
    <p:sldLayoutId id="2147483705" r:id="rId51"/>
    <p:sldLayoutId id="2147483706" r:id="rId52"/>
    <p:sldLayoutId id="2147483707" r:id="rId53"/>
    <p:sldLayoutId id="2147483708" r:id="rId54"/>
    <p:sldLayoutId id="2147483709" r:id="rId55"/>
    <p:sldLayoutId id="2147483710" r:id="rId56"/>
    <p:sldLayoutId id="2147483711" r:id="rId57"/>
    <p:sldLayoutId id="2147483712" r:id="rId58"/>
    <p:sldLayoutId id="2147483713" r:id="rId59"/>
    <p:sldLayoutId id="2147483714" r:id="rId60"/>
    <p:sldLayoutId id="2147483715" r:id="rId61"/>
    <p:sldLayoutId id="2147483716" r:id="rId62"/>
    <p:sldLayoutId id="2147483717" r:id="rId63"/>
    <p:sldLayoutId id="2147483718" r:id="rId64"/>
    <p:sldLayoutId id="2147483719" r:id="rId65"/>
    <p:sldLayoutId id="2147483720" r:id="rId66"/>
    <p:sldLayoutId id="2147483721" r:id="rId67"/>
    <p:sldLayoutId id="2147483722" r:id="rId68"/>
    <p:sldLayoutId id="2147483723" r:id="rId69"/>
    <p:sldLayoutId id="2147483724" r:id="rId70"/>
    <p:sldLayoutId id="2147483725" r:id="rId71"/>
    <p:sldLayoutId id="2147483726" r:id="rId72"/>
    <p:sldLayoutId id="2147483727" r:id="rId73"/>
    <p:sldLayoutId id="2147483728" r:id="rId74"/>
    <p:sldLayoutId id="2147483729" r:id="rId75"/>
    <p:sldLayoutId id="2147483730" r:id="rId76"/>
    <p:sldLayoutId id="2147483731" r:id="rId77"/>
    <p:sldLayoutId id="2147483732" r:id="rId78"/>
    <p:sldLayoutId id="2147483733" r:id="rId79"/>
    <p:sldLayoutId id="2147483734" r:id="rId80"/>
    <p:sldLayoutId id="2147483735" r:id="rId81"/>
    <p:sldLayoutId id="2147483736" r:id="rId82"/>
    <p:sldLayoutId id="2147483654" r:id="rId83"/>
    <p:sldLayoutId id="2147483655" r:id="rId84"/>
    <p:sldLayoutId id="2147483656" r:id="rId85"/>
    <p:sldLayoutId id="2147483657" r:id="rId86"/>
    <p:sldLayoutId id="2147483658" r:id="rId87"/>
    <p:sldLayoutId id="2147483659" r:id="rId88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93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1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1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18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19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2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2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2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2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2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25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2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27.xml"/><Relationship Id="rId5" Type="http://schemas.openxmlformats.org/officeDocument/2006/relationships/image" Target="../media/image1.png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2020.iosdevlog.com/2020/03/23/test/" TargetMode="External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28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Relationship Id="rId9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29.xml"/><Relationship Id="rId6" Type="http://schemas.openxmlformats.org/officeDocument/2006/relationships/image" Target="../media/image53.jpe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0.xml"/><Relationship Id="rId4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1.xml"/><Relationship Id="rId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4.xml"/><Relationship Id="rId6" Type="http://schemas.openxmlformats.org/officeDocument/2006/relationships/image" Target="../media/image63.jpg"/><Relationship Id="rId5" Type="http://schemas.openxmlformats.org/officeDocument/2006/relationships/image" Target="../media/image62.jpeg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5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6.xml"/><Relationship Id="rId5" Type="http://schemas.openxmlformats.org/officeDocument/2006/relationships/image" Target="../media/image22.png"/><Relationship Id="rId4" Type="http://schemas.openxmlformats.org/officeDocument/2006/relationships/image" Target="../media/image6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7.xml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8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9.xml"/><Relationship Id="rId4" Type="http://schemas.openxmlformats.org/officeDocument/2006/relationships/image" Target="../media/image7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github.com/limboy058/SEP2024" TargetMode="External"/><Relationship Id="rId1" Type="http://schemas.openxmlformats.org/officeDocument/2006/relationships/slideLayout" Target="../slideLayouts/slideLayout8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8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9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5994400"/>
            <a:ext cx="4644571" cy="0"/>
          </a:xfrm>
          <a:prstGeom prst="line">
            <a:avLst/>
          </a:prstGeom>
          <a:ln w="44450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4644571" y="-12700"/>
            <a:ext cx="0" cy="6034088"/>
          </a:xfrm>
          <a:prstGeom prst="line">
            <a:avLst/>
          </a:prstGeom>
          <a:ln w="44450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3686629" y="878114"/>
            <a:ext cx="0" cy="5979886"/>
          </a:xfrm>
          <a:prstGeom prst="line">
            <a:avLst/>
          </a:prstGeom>
          <a:ln w="44450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3673929" y="863599"/>
            <a:ext cx="8505371" cy="14515"/>
          </a:xfrm>
          <a:prstGeom prst="line">
            <a:avLst/>
          </a:prstGeom>
          <a:ln w="44450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893878" y="1570657"/>
            <a:ext cx="4991089" cy="2400300"/>
          </a:xfrm>
          <a:prstGeom prst="rect">
            <a:avLst/>
          </a:prstGeom>
          <a:noFill/>
          <a:ln w="444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62827" y="1807451"/>
            <a:ext cx="48982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Aeye——</a:t>
            </a:r>
            <a:r>
              <a:rPr lang="zh-CN" altLang="en-US" sz="3600" dirty="0">
                <a:sym typeface="+mn-lt"/>
              </a:rPr>
              <a:t>基于多模态大模型，面向视障人群的智能视觉辅助</a:t>
            </a:r>
          </a:p>
          <a:p>
            <a:pPr algn="ctr"/>
            <a:endParaRPr lang="zh-CN" altLang="en-US" sz="36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74997" y="4352569"/>
            <a:ext cx="222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2024/7/24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56263" y="4829422"/>
            <a:ext cx="4898218" cy="1422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汇报组：第三组</a:t>
            </a:r>
            <a:endParaRPr lang="en-US" altLang="zh-CN" sz="2000" spc="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spc="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成员：田亦海</a:t>
            </a:r>
            <a:r>
              <a:rPr lang="en-US" altLang="zh-CN" sz="2000" spc="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2000" spc="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组长</a:t>
            </a:r>
            <a:r>
              <a:rPr lang="en-US" altLang="zh-CN" sz="2000" spc="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)</a:t>
            </a:r>
            <a:r>
              <a:rPr lang="zh-CN" altLang="en-US" sz="2000" spc="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、徐翔宇、谢瑞阳、陈稷豪、额尔琪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6D83A0-FA03-3848-E0ED-D951E5641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6" y="2458204"/>
            <a:ext cx="3459122" cy="13643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67903" y="1896965"/>
            <a:ext cx="9679944" cy="6067339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2709910" y="-1068124"/>
            <a:ext cx="10788097" cy="6067339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22870" y="2391433"/>
            <a:ext cx="28003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 spc="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3636000"/>
            <a:ext cx="47293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600" b="1" spc="300"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设计与开发</a:t>
            </a:r>
          </a:p>
        </p:txBody>
      </p:sp>
      <p:sp>
        <p:nvSpPr>
          <p:cNvPr id="6" name="矩形 5"/>
          <p:cNvSpPr/>
          <p:nvPr/>
        </p:nvSpPr>
        <p:spPr>
          <a:xfrm>
            <a:off x="449725" y="3160874"/>
            <a:ext cx="3829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pc="800" dirty="0">
                <a:cs typeface="+mn-ea"/>
                <a:sym typeface="+mn-lt"/>
              </a:rPr>
              <a:t>DESIGN &amp; DEVELOP</a:t>
            </a:r>
            <a:endParaRPr lang="zh-CN" altLang="en-US" sz="1600" spc="800" dirty="0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389DD4-0EB2-DA3F-E52C-C73327960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878" y="5493613"/>
            <a:ext cx="3459122" cy="13643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153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47699" y="-400664"/>
            <a:ext cx="5661659" cy="536128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24500" y="2152650"/>
            <a:ext cx="7086600" cy="5619136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000" y="2455599"/>
            <a:ext cx="238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spc="300" dirty="0">
                <a:cs typeface="+mn-ea"/>
                <a:sym typeface="+mn-lt"/>
              </a:rPr>
              <a:t>设计</a:t>
            </a:r>
          </a:p>
        </p:txBody>
      </p:sp>
      <p:sp>
        <p:nvSpPr>
          <p:cNvPr id="7" name="矩形 6"/>
          <p:cNvSpPr/>
          <p:nvPr/>
        </p:nvSpPr>
        <p:spPr>
          <a:xfrm>
            <a:off x="6141760" y="3429000"/>
            <a:ext cx="1144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Design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27811" y="4342616"/>
            <a:ext cx="5739200" cy="206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spc="300" dirty="0">
                <a:cs typeface="+mn-ea"/>
                <a:sym typeface="+mn-lt"/>
              </a:rPr>
              <a:t>    Aeye</a:t>
            </a:r>
            <a:r>
              <a:rPr lang="zh-CN" altLang="en-US" sz="2200" spc="300" dirty="0">
                <a:cs typeface="+mn-ea"/>
                <a:sym typeface="+mn-lt"/>
              </a:rPr>
              <a:t>系统的主要设计，包括功能模块、数据库设计、接口设计和用户界面设计</a:t>
            </a:r>
          </a:p>
          <a:p>
            <a:pPr>
              <a:lnSpc>
                <a:spcPct val="150000"/>
              </a:lnSpc>
            </a:pPr>
            <a:endParaRPr lang="zh-CN" altLang="en-US" sz="2200" spc="300" dirty="0"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232CF8-4150-B14F-008D-2DBF1544F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91" y="265016"/>
            <a:ext cx="4405020" cy="438116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7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550550" y="416956"/>
            <a:ext cx="6910180" cy="617675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21682" y="525900"/>
            <a:ext cx="3761449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01  </a:t>
            </a:r>
            <a:r>
              <a:rPr lang="zh-CN" altLang="en-US" sz="2400" spc="300" dirty="0">
                <a:cs typeface="+mn-ea"/>
                <a:sym typeface="+mn-lt"/>
              </a:rPr>
              <a:t>实景识别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30233" y="1003743"/>
            <a:ext cx="480174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pc="300" dirty="0">
                <a:cs typeface="+mn-ea"/>
                <a:sym typeface="+mn-lt"/>
              </a:rPr>
              <a:t>能够分析图像中的场景，描述环境特征。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60A2DAF-5169-AB00-A8AB-0461624D9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43" y="889179"/>
            <a:ext cx="5536537" cy="570453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FE531F4-23F3-3AC2-97F0-B30B282CDA6C}"/>
              </a:ext>
            </a:extLst>
          </p:cNvPr>
          <p:cNvSpPr txBox="1"/>
          <p:nvPr/>
        </p:nvSpPr>
        <p:spPr>
          <a:xfrm>
            <a:off x="6721682" y="1538163"/>
            <a:ext cx="3761449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02  </a:t>
            </a:r>
            <a:r>
              <a:rPr lang="zh-CN" altLang="en-US" sz="2400" spc="300" dirty="0">
                <a:cs typeface="+mn-ea"/>
                <a:sym typeface="+mn-lt"/>
              </a:rPr>
              <a:t>文字识别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1740485-8FDA-6E42-00F3-BAF45CD268C3}"/>
              </a:ext>
            </a:extLst>
          </p:cNvPr>
          <p:cNvSpPr txBox="1"/>
          <p:nvPr/>
        </p:nvSpPr>
        <p:spPr>
          <a:xfrm>
            <a:off x="7230235" y="1984985"/>
            <a:ext cx="480174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pc="300" dirty="0">
                <a:cs typeface="+mn-ea"/>
                <a:sym typeface="+mn-lt"/>
              </a:rPr>
              <a:t>能够读取并转换图像中的文字到语音或文本，帮助用户阅读路标、公告等。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2BA260F-1512-FCE9-C98C-D97A80BD512C}"/>
              </a:ext>
            </a:extLst>
          </p:cNvPr>
          <p:cNvSpPr txBox="1"/>
          <p:nvPr/>
        </p:nvSpPr>
        <p:spPr>
          <a:xfrm>
            <a:off x="6721683" y="2829588"/>
            <a:ext cx="3761449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03  </a:t>
            </a:r>
            <a:r>
              <a:rPr lang="zh-CN" altLang="en-US" sz="2400" spc="300" dirty="0">
                <a:cs typeface="+mn-ea"/>
                <a:sym typeface="+mn-lt"/>
              </a:rPr>
              <a:t>语音</a:t>
            </a:r>
            <a:r>
              <a:rPr lang="en-US" altLang="zh-CN" sz="2400" spc="300" dirty="0">
                <a:cs typeface="+mn-ea"/>
                <a:sym typeface="+mn-lt"/>
              </a:rPr>
              <a:t>/</a:t>
            </a:r>
            <a:r>
              <a:rPr lang="zh-CN" altLang="en-US" sz="2400" spc="300" dirty="0">
                <a:cs typeface="+mn-ea"/>
                <a:sym typeface="+mn-lt"/>
              </a:rPr>
              <a:t>文字问答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3499C53-7769-B9D9-D96F-4C3E2F9C5BEB}"/>
              </a:ext>
            </a:extLst>
          </p:cNvPr>
          <p:cNvSpPr txBox="1"/>
          <p:nvPr/>
        </p:nvSpPr>
        <p:spPr>
          <a:xfrm>
            <a:off x="7230235" y="3264865"/>
            <a:ext cx="480174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pc="300" dirty="0">
                <a:cs typeface="+mn-ea"/>
                <a:sym typeface="+mn-lt"/>
              </a:rPr>
              <a:t>用户可以使用语音或文字提问关于图像的内容，系统将返回相应的解释或信息。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A0A3AD3-93AA-5CD6-BF08-400E2ECB57E3}"/>
              </a:ext>
            </a:extLst>
          </p:cNvPr>
          <p:cNvSpPr txBox="1"/>
          <p:nvPr/>
        </p:nvSpPr>
        <p:spPr>
          <a:xfrm>
            <a:off x="6721682" y="4028632"/>
            <a:ext cx="3761449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04  </a:t>
            </a:r>
            <a:r>
              <a:rPr lang="zh-CN" altLang="en-US" sz="2400" spc="300" dirty="0">
                <a:cs typeface="+mn-ea"/>
                <a:sym typeface="+mn-lt"/>
              </a:rPr>
              <a:t>人脸识别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117A8E1-A7BA-8641-D3F6-23FBF1C5CE0F}"/>
              </a:ext>
            </a:extLst>
          </p:cNvPr>
          <p:cNvSpPr txBox="1"/>
          <p:nvPr/>
        </p:nvSpPr>
        <p:spPr>
          <a:xfrm>
            <a:off x="7230235" y="4468896"/>
            <a:ext cx="480174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pc="300" dirty="0">
                <a:cs typeface="+mn-ea"/>
                <a:sym typeface="+mn-lt"/>
              </a:rPr>
              <a:t>识别已知联系人或名人，帮助用户在社交场合中辨认他人。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6C5DCCB-CBA2-EFCC-BF0E-FD47D263C661}"/>
              </a:ext>
            </a:extLst>
          </p:cNvPr>
          <p:cNvSpPr txBox="1"/>
          <p:nvPr/>
        </p:nvSpPr>
        <p:spPr>
          <a:xfrm>
            <a:off x="6721682" y="5288001"/>
            <a:ext cx="3761449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05  </a:t>
            </a:r>
            <a:r>
              <a:rPr lang="zh-CN" altLang="en-US" sz="2400" spc="300" dirty="0">
                <a:cs typeface="+mn-ea"/>
                <a:sym typeface="+mn-lt"/>
              </a:rPr>
              <a:t>多段对话功能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650655A-3B0C-AEA3-0EA2-46CA9371E6F1}"/>
              </a:ext>
            </a:extLst>
          </p:cNvPr>
          <p:cNvSpPr txBox="1"/>
          <p:nvPr/>
        </p:nvSpPr>
        <p:spPr>
          <a:xfrm>
            <a:off x="7189235" y="5723590"/>
            <a:ext cx="480174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pc="300" dirty="0">
                <a:cs typeface="+mn-ea"/>
                <a:sym typeface="+mn-lt"/>
              </a:rPr>
              <a:t>允许用户就一张图片提出多个问题，以获取更深入的信息。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7E5B53-79CC-B0F2-468A-3BEC2055A9B9}"/>
              </a:ext>
            </a:extLst>
          </p:cNvPr>
          <p:cNvSpPr txBox="1"/>
          <p:nvPr/>
        </p:nvSpPr>
        <p:spPr>
          <a:xfrm>
            <a:off x="559463" y="264290"/>
            <a:ext cx="3821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cs typeface="+mn-ea"/>
                <a:sym typeface="+mn-lt"/>
              </a:rPr>
              <a:t>设计：功能设计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415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2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466487" y="-152400"/>
            <a:ext cx="10692235" cy="3383431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59017" y="3864877"/>
            <a:ext cx="7354957" cy="3221722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47019" y="1729304"/>
            <a:ext cx="2778952" cy="354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400" b="1" spc="300" dirty="0" err="1">
                <a:latin typeface="+mn-ea"/>
                <a:cs typeface="+mn-ea"/>
                <a:sym typeface="+mn-lt"/>
              </a:rPr>
              <a:t>AITalk</a:t>
            </a:r>
            <a:endParaRPr lang="en-US" altLang="zh-CN" sz="2400" b="1" spc="300" dirty="0">
              <a:latin typeface="+mn-ea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37642" y="2146882"/>
            <a:ext cx="370922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pc="300" dirty="0">
                <a:cs typeface="+mn-ea"/>
                <a:sym typeface="+mn-lt"/>
              </a:rPr>
              <a:t>小程序进行实景识别，文字识别或自定义</a:t>
            </a:r>
            <a:r>
              <a:rPr lang="en-US" altLang="zh-CN" spc="300" dirty="0">
                <a:cs typeface="+mn-ea"/>
                <a:sym typeface="+mn-lt"/>
              </a:rPr>
              <a:t>prompt</a:t>
            </a:r>
            <a:r>
              <a:rPr lang="zh-CN" altLang="en-US" spc="300" dirty="0">
                <a:cs typeface="+mn-ea"/>
                <a:sym typeface="+mn-lt"/>
              </a:rPr>
              <a:t>的询问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665BDE4-FC56-3C20-6E61-059870BA6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36" y="4193095"/>
            <a:ext cx="6677957" cy="216247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16A7624-9045-145B-4CFD-BDE7CAB0274E}"/>
              </a:ext>
            </a:extLst>
          </p:cNvPr>
          <p:cNvSpPr txBox="1"/>
          <p:nvPr/>
        </p:nvSpPr>
        <p:spPr>
          <a:xfrm>
            <a:off x="490154" y="5274334"/>
            <a:ext cx="4160450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pc="300" dirty="0">
                <a:cs typeface="+mn-ea"/>
                <a:sym typeface="+mn-lt"/>
              </a:rPr>
              <a:t>IOT</a:t>
            </a:r>
            <a:r>
              <a:rPr lang="zh-CN" altLang="en-US" spc="300" dirty="0">
                <a:cs typeface="+mn-ea"/>
                <a:sym typeface="+mn-lt"/>
              </a:rPr>
              <a:t>设备进行实景识别，文字识别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0488305-0F5F-A6D3-B497-FA0A6D31B189}"/>
              </a:ext>
            </a:extLst>
          </p:cNvPr>
          <p:cNvSpPr txBox="1"/>
          <p:nvPr/>
        </p:nvSpPr>
        <p:spPr>
          <a:xfrm>
            <a:off x="490154" y="4785563"/>
            <a:ext cx="2778952" cy="354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400" b="1" spc="300" dirty="0" err="1">
                <a:latin typeface="+mn-ea"/>
                <a:cs typeface="+mn-ea"/>
                <a:sym typeface="+mn-lt"/>
              </a:rPr>
              <a:t>VisionTalk</a:t>
            </a:r>
            <a:endParaRPr lang="en-US" altLang="zh-CN" sz="2400" b="1" spc="300" dirty="0">
              <a:latin typeface="+mn-ea"/>
              <a:cs typeface="+mn-ea"/>
              <a:sym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A54F2BE-83E1-49B5-81E9-BCA863240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6693"/>
            <a:ext cx="6918364" cy="25429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517AE02-750C-AC66-6D61-5D071668A1A0}"/>
              </a:ext>
            </a:extLst>
          </p:cNvPr>
          <p:cNvSpPr txBox="1"/>
          <p:nvPr/>
        </p:nvSpPr>
        <p:spPr>
          <a:xfrm>
            <a:off x="7225748" y="350377"/>
            <a:ext cx="3821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cs typeface="+mn-ea"/>
                <a:sym typeface="+mn-lt"/>
              </a:rPr>
              <a:t>设计：接口设计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779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/>
      <p:bldP spid="11" grpId="0"/>
      <p:bldP spid="17" grpId="0"/>
      <p:bldP spid="18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86739" y="-370184"/>
            <a:ext cx="6682740" cy="300670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88616" y="-949981"/>
            <a:ext cx="5340207" cy="5941187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9465" y="703025"/>
            <a:ext cx="1279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Architecture</a:t>
            </a:r>
            <a:endParaRPr lang="zh-CN" altLang="en-US" sz="1600" dirty="0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3CF9A4-3A70-279B-0B3A-D739DDE2D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82" y="5353488"/>
            <a:ext cx="9469058" cy="131159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5E818EC-E7A8-5E13-3A46-CCADB465C397}"/>
              </a:ext>
            </a:extLst>
          </p:cNvPr>
          <p:cNvSpPr txBox="1"/>
          <p:nvPr/>
        </p:nvSpPr>
        <p:spPr>
          <a:xfrm>
            <a:off x="2314544" y="833855"/>
            <a:ext cx="4109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Aeye系统架构有三部分</a:t>
            </a:r>
            <a:r>
              <a:rPr lang="en-US" altLang="zh-CN" sz="2000" dirty="0"/>
              <a:t>: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51149A5-B3F0-5BC7-B8D9-E2C87A7F3E51}"/>
              </a:ext>
            </a:extLst>
          </p:cNvPr>
          <p:cNvSpPr txBox="1"/>
          <p:nvPr/>
        </p:nvSpPr>
        <p:spPr>
          <a:xfrm>
            <a:off x="2781657" y="1196137"/>
            <a:ext cx="3115959" cy="128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前端应用（或IoT设备）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后端服务（包括数据存储）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计算服务器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6279C9A-AB56-0F07-3AF2-C61FEFC6FB50}"/>
              </a:ext>
            </a:extLst>
          </p:cNvPr>
          <p:cNvSpPr txBox="1"/>
          <p:nvPr/>
        </p:nvSpPr>
        <p:spPr>
          <a:xfrm>
            <a:off x="6616933" y="192920"/>
            <a:ext cx="5121875" cy="4336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前端应用模块：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用户界面、图像采集、语音或文字输入输出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后端服务模块：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  网络请求处理、数据管理（图像与历史对话）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计算服务模块：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  自然语言处理、图像识别、人脸识别、文字识别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8789F26-8966-A374-D225-86192C321999}"/>
              </a:ext>
            </a:extLst>
          </p:cNvPr>
          <p:cNvSpPr/>
          <p:nvPr/>
        </p:nvSpPr>
        <p:spPr>
          <a:xfrm>
            <a:off x="-857526" y="3101340"/>
            <a:ext cx="6953526" cy="1889866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13B4D68-A54F-5D77-57C2-B3CAEDBE4341}"/>
              </a:ext>
            </a:extLst>
          </p:cNvPr>
          <p:cNvSpPr txBox="1"/>
          <p:nvPr/>
        </p:nvSpPr>
        <p:spPr>
          <a:xfrm>
            <a:off x="121225" y="3190652"/>
            <a:ext cx="5759082" cy="1704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前端-后端接口：通过后端提供的网络API进行数据传输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后端-计算接口：使用redis数据库远程访问接口进行数据读写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A4B05A-4CDB-4B8D-B7C9-4E263953EE6E}"/>
              </a:ext>
            </a:extLst>
          </p:cNvPr>
          <p:cNvSpPr txBox="1"/>
          <p:nvPr/>
        </p:nvSpPr>
        <p:spPr>
          <a:xfrm>
            <a:off x="-485901" y="218537"/>
            <a:ext cx="4299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cs typeface="+mn-ea"/>
                <a:sym typeface="+mn-lt"/>
              </a:rPr>
              <a:t>设计：架构设计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313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13" grpId="0"/>
      <p:bldP spid="15" grpId="0"/>
      <p:bldP spid="17" grpId="0"/>
      <p:bldP spid="19" grpId="0" animBg="1"/>
      <p:bldP spid="21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1500" y="1333500"/>
            <a:ext cx="247650" cy="401955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01817" y="1333500"/>
            <a:ext cx="3284710" cy="90280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66773" y="1554069"/>
            <a:ext cx="3540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cs typeface="+mn-ea"/>
                <a:sym typeface="+mn-lt"/>
              </a:rPr>
              <a:t>微信小程序页面设计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1F6E103-E9D6-9A28-8AE2-0015E1A42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957" y="366848"/>
            <a:ext cx="2860620" cy="612430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49AB4B0-223A-A80E-23C6-115FFC38A3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75" b="-464"/>
          <a:stretch/>
        </p:blipFill>
        <p:spPr>
          <a:xfrm>
            <a:off x="888724" y="198783"/>
            <a:ext cx="3263887" cy="6124303"/>
          </a:xfrm>
          <a:prstGeom prst="rect">
            <a:avLst/>
          </a:prstGeom>
        </p:spPr>
      </p:pic>
      <p:sp>
        <p:nvSpPr>
          <p:cNvPr id="23" name="箭头: 右 22">
            <a:extLst>
              <a:ext uri="{FF2B5EF4-FFF2-40B4-BE49-F238E27FC236}">
                <a16:creationId xmlns:a16="http://schemas.microsoft.com/office/drawing/2014/main" id="{8A5FE2F3-F3B2-737F-0F47-9D0D23C23228}"/>
              </a:ext>
            </a:extLst>
          </p:cNvPr>
          <p:cNvSpPr/>
          <p:nvPr/>
        </p:nvSpPr>
        <p:spPr>
          <a:xfrm>
            <a:off x="5194496" y="3273700"/>
            <a:ext cx="2126974" cy="45347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119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1500" y="1333500"/>
            <a:ext cx="247650" cy="401955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14688" y="1394460"/>
            <a:ext cx="3284710" cy="90280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44116" y="1615029"/>
            <a:ext cx="3540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cs typeface="+mn-ea"/>
                <a:sym typeface="+mn-lt"/>
              </a:rPr>
              <a:t>微信小程序页面设计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8A5FE2F3-F3B2-737F-0F47-9D0D23C23228}"/>
              </a:ext>
            </a:extLst>
          </p:cNvPr>
          <p:cNvSpPr/>
          <p:nvPr/>
        </p:nvSpPr>
        <p:spPr>
          <a:xfrm>
            <a:off x="5383974" y="3271794"/>
            <a:ext cx="2126974" cy="45347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88DCF0-715E-A1FD-66CB-59A6047B7A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30"/>
          <a:stretch/>
        </p:blipFill>
        <p:spPr>
          <a:xfrm>
            <a:off x="982829" y="354287"/>
            <a:ext cx="3342322" cy="58388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AEDE7D-88E8-9780-BC0C-D1B42217CE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5" t="778"/>
          <a:stretch/>
        </p:blipFill>
        <p:spPr>
          <a:xfrm>
            <a:off x="8569772" y="410526"/>
            <a:ext cx="2787110" cy="60369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326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9867" y="-385424"/>
            <a:ext cx="4509813" cy="503362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03295" y="2686050"/>
            <a:ext cx="7314585" cy="5619136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07480" y="3015330"/>
            <a:ext cx="238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spc="300" dirty="0">
                <a:cs typeface="+mn-ea"/>
                <a:sym typeface="+mn-lt"/>
              </a:rPr>
              <a:t>开发</a:t>
            </a:r>
          </a:p>
        </p:txBody>
      </p:sp>
      <p:sp>
        <p:nvSpPr>
          <p:cNvPr id="7" name="矩形 6"/>
          <p:cNvSpPr/>
          <p:nvPr/>
        </p:nvSpPr>
        <p:spPr>
          <a:xfrm>
            <a:off x="6507480" y="4084333"/>
            <a:ext cx="16385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DEVELOP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23554" name="Picture 2" descr="develop 的图像结果">
            <a:extLst>
              <a:ext uri="{FF2B5EF4-FFF2-40B4-BE49-F238E27FC236}">
                <a16:creationId xmlns:a16="http://schemas.microsoft.com/office/drawing/2014/main" id="{EF42B91C-013F-B955-1632-B32576927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45" y="558656"/>
            <a:ext cx="3348656" cy="352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729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4513" y="-171451"/>
            <a:ext cx="10774067" cy="6709411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7725" y="650555"/>
            <a:ext cx="3821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cs typeface="+mn-ea"/>
                <a:sym typeface="+mn-lt"/>
              </a:rPr>
              <a:t>开发：前端应用模块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9940" y="1619902"/>
            <a:ext cx="31781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cs typeface="+mn-ea"/>
                <a:sym typeface="+mn-lt"/>
              </a:rPr>
              <a:t>    </a:t>
            </a:r>
            <a:r>
              <a:rPr lang="zh-CN" altLang="en-US" spc="300" dirty="0">
                <a:cs typeface="+mn-ea"/>
                <a:sym typeface="+mn-lt"/>
              </a:rPr>
              <a:t>用户界面：</a:t>
            </a:r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采用语音或文字，和触摸操作，支持用户命令输入和信息反馈。</a:t>
            </a:r>
          </a:p>
          <a:p>
            <a:endParaRPr lang="en-US" altLang="zh-CN" spc="300" dirty="0">
              <a:cs typeface="+mn-ea"/>
              <a:sym typeface="+mn-lt"/>
            </a:endParaRPr>
          </a:p>
          <a:p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    图像采集：</a:t>
            </a:r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调用设备摄像头，或上传本地照片</a:t>
            </a:r>
          </a:p>
          <a:p>
            <a:endParaRPr lang="en-US" altLang="zh-CN" spc="300" dirty="0">
              <a:cs typeface="+mn-ea"/>
              <a:sym typeface="+mn-lt"/>
            </a:endParaRPr>
          </a:p>
          <a:p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    前端设备：</a:t>
            </a:r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可以选用微信小程序、</a:t>
            </a:r>
            <a:r>
              <a:rPr lang="en-US" altLang="zh-CN" spc="300" dirty="0" err="1">
                <a:cs typeface="+mn-ea"/>
                <a:sym typeface="+mn-lt"/>
              </a:rPr>
              <a:t>Hololens</a:t>
            </a:r>
            <a:r>
              <a:rPr lang="zh-CN" altLang="en-US" spc="300" dirty="0">
                <a:cs typeface="+mn-ea"/>
                <a:sym typeface="+mn-lt"/>
              </a:rPr>
              <a:t>智能眼镜、  树莓派作为前端设备。 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7B8AC612-A4E9-96F5-9B5E-8D8161527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56" y="527853"/>
            <a:ext cx="6422583" cy="56443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177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4513" y="-171451"/>
            <a:ext cx="10742973" cy="6612007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2728" y="501318"/>
            <a:ext cx="386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cs typeface="+mn-ea"/>
                <a:sym typeface="+mn-lt"/>
              </a:rPr>
              <a:t>开发：后端服务模块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74542" y="1485778"/>
            <a:ext cx="25911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cs typeface="+mn-ea"/>
                <a:sym typeface="+mn-lt"/>
              </a:rPr>
              <a:t>前端网络调用的处理：</a:t>
            </a:r>
            <a:endParaRPr lang="en-US" altLang="zh-CN" spc="300" dirty="0">
              <a:cs typeface="+mn-ea"/>
              <a:sym typeface="+mn-lt"/>
            </a:endParaRPr>
          </a:p>
          <a:p>
            <a:pPr algn="ctr"/>
            <a:r>
              <a:rPr lang="zh-CN" altLang="en-US" spc="300" dirty="0">
                <a:cs typeface="+mn-ea"/>
                <a:sym typeface="+mn-lt"/>
              </a:rPr>
              <a:t>采用</a:t>
            </a:r>
            <a:r>
              <a:rPr lang="en-US" altLang="zh-CN" spc="300" dirty="0" err="1">
                <a:cs typeface="+mn-ea"/>
                <a:sym typeface="+mn-lt"/>
              </a:rPr>
              <a:t>SpringBoot</a:t>
            </a:r>
            <a:r>
              <a:rPr lang="zh-CN" altLang="en-US" spc="300" dirty="0">
                <a:cs typeface="+mn-ea"/>
                <a:sym typeface="+mn-lt"/>
              </a:rPr>
              <a:t>框架</a:t>
            </a:r>
          </a:p>
          <a:p>
            <a:pPr algn="ctr"/>
            <a:endParaRPr lang="zh-CN" altLang="en-US" spc="300" dirty="0">
              <a:cs typeface="+mn-ea"/>
              <a:sym typeface="+mn-lt"/>
            </a:endParaRPr>
          </a:p>
          <a:p>
            <a:pPr algn="ctr"/>
            <a:r>
              <a:rPr lang="zh-CN" altLang="en-US" spc="300" dirty="0">
                <a:cs typeface="+mn-ea"/>
                <a:sym typeface="+mn-lt"/>
              </a:rPr>
              <a:t>重要数据存储：</a:t>
            </a:r>
            <a:endParaRPr lang="en-US" altLang="zh-CN" spc="300" dirty="0">
              <a:cs typeface="+mn-ea"/>
              <a:sym typeface="+mn-lt"/>
            </a:endParaRPr>
          </a:p>
          <a:p>
            <a:pPr algn="ctr"/>
            <a:r>
              <a:rPr lang="zh-CN" altLang="en-US" spc="300" dirty="0">
                <a:cs typeface="+mn-ea"/>
                <a:sym typeface="+mn-lt"/>
              </a:rPr>
              <a:t>人脸图片本地存储、人脸名称、对话记录</a:t>
            </a:r>
            <a:r>
              <a:rPr lang="en-US" altLang="zh-CN" spc="300" dirty="0" err="1">
                <a:cs typeface="+mn-ea"/>
                <a:sym typeface="+mn-lt"/>
              </a:rPr>
              <a:t>mysql</a:t>
            </a:r>
            <a:r>
              <a:rPr lang="zh-CN" altLang="en-US" spc="300" dirty="0">
                <a:cs typeface="+mn-ea"/>
                <a:sym typeface="+mn-lt"/>
              </a:rPr>
              <a:t>存储</a:t>
            </a:r>
          </a:p>
          <a:p>
            <a:pPr algn="ctr"/>
            <a:endParaRPr lang="en-US" altLang="zh-CN" spc="300" dirty="0">
              <a:cs typeface="+mn-ea"/>
              <a:sym typeface="+mn-lt"/>
            </a:endParaRPr>
          </a:p>
          <a:p>
            <a:pPr algn="ctr"/>
            <a:r>
              <a:rPr lang="zh-CN" altLang="en-US" spc="300" dirty="0">
                <a:cs typeface="+mn-ea"/>
                <a:sym typeface="+mn-lt"/>
              </a:rPr>
              <a:t>高速数据存储：</a:t>
            </a:r>
            <a:r>
              <a:rPr lang="en-US" altLang="zh-CN" spc="300" dirty="0" err="1">
                <a:cs typeface="+mn-ea"/>
                <a:sym typeface="+mn-lt"/>
              </a:rPr>
              <a:t>redis</a:t>
            </a:r>
            <a:r>
              <a:rPr lang="zh-CN" altLang="en-US" spc="300" dirty="0">
                <a:cs typeface="+mn-ea"/>
                <a:sym typeface="+mn-lt"/>
              </a:rPr>
              <a:t>数据库，</a:t>
            </a:r>
            <a:endParaRPr lang="en-US" altLang="zh-CN" spc="300" dirty="0">
              <a:cs typeface="+mn-ea"/>
              <a:sym typeface="+mn-lt"/>
            </a:endParaRPr>
          </a:p>
          <a:p>
            <a:pPr algn="ctr"/>
            <a:r>
              <a:rPr lang="zh-CN" altLang="en-US" spc="300" dirty="0">
                <a:cs typeface="+mn-ea"/>
                <a:sym typeface="+mn-lt"/>
              </a:rPr>
              <a:t>①缓存用户登录信息②作为消息队列，供计算服务端查询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B1A42C-16BE-6E2A-88AF-5917F0C44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348" y="417444"/>
            <a:ext cx="2775924" cy="57922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EAF783C-292E-068C-67D1-1CC011FEF6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28" y="1401904"/>
            <a:ext cx="4052189" cy="16923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A29891E-F68C-3410-6818-C650370070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527" y="3429000"/>
            <a:ext cx="3612193" cy="20270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805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69D1DBF8-2A70-EF26-D26F-5280492B550B}"/>
              </a:ext>
            </a:extLst>
          </p:cNvPr>
          <p:cNvSpPr/>
          <p:nvPr/>
        </p:nvSpPr>
        <p:spPr>
          <a:xfrm>
            <a:off x="4487920" y="-34236"/>
            <a:ext cx="5260798" cy="689223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595273" y="3978045"/>
            <a:ext cx="13933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02018" y="4793895"/>
            <a:ext cx="3686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CONTENTES</a:t>
            </a:r>
            <a:endParaRPr lang="zh-CN" altLang="en-US" sz="4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99429" y="-580571"/>
            <a:ext cx="5260798" cy="808461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33861" y="484053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56651" y="544396"/>
            <a:ext cx="2391933" cy="57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cs typeface="+mn-ea"/>
                <a:sym typeface="+mn-lt"/>
              </a:rPr>
              <a:t>团队分工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633861" y="1588953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56651" y="1649296"/>
            <a:ext cx="2391933" cy="57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cs typeface="+mn-ea"/>
                <a:sym typeface="+mn-lt"/>
              </a:rPr>
              <a:t>需求分析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633861" y="2693853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56651" y="2754196"/>
            <a:ext cx="2689280" cy="57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cs typeface="+mn-ea"/>
                <a:sym typeface="+mn-lt"/>
              </a:rPr>
              <a:t>设计与开发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33861" y="3737197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56651" y="3797540"/>
            <a:ext cx="2391933" cy="57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cs typeface="+mn-ea"/>
                <a:sym typeface="+mn-lt"/>
              </a:rPr>
              <a:t>迭代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8AA5494-8703-4DAF-9254-D5FE3C315713}"/>
              </a:ext>
            </a:extLst>
          </p:cNvPr>
          <p:cNvSpPr txBox="1"/>
          <p:nvPr/>
        </p:nvSpPr>
        <p:spPr>
          <a:xfrm>
            <a:off x="5633860" y="4841098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05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75924EA-AF98-4097-A6F3-5BE716F68F01}"/>
              </a:ext>
            </a:extLst>
          </p:cNvPr>
          <p:cNvSpPr txBox="1"/>
          <p:nvPr/>
        </p:nvSpPr>
        <p:spPr>
          <a:xfrm>
            <a:off x="6656651" y="4901441"/>
            <a:ext cx="2391933" cy="57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cs typeface="+mn-ea"/>
                <a:sym typeface="+mn-lt"/>
              </a:rPr>
              <a:t>测试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337836B-8E60-6F83-6458-5D2452D49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17" y="618975"/>
            <a:ext cx="3459122" cy="13643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00CAB57-C546-3651-6C22-1605DCFD2C60}"/>
              </a:ext>
            </a:extLst>
          </p:cNvPr>
          <p:cNvSpPr txBox="1"/>
          <p:nvPr/>
        </p:nvSpPr>
        <p:spPr>
          <a:xfrm>
            <a:off x="5633860" y="5884654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06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0457A34-26AF-BE25-BB20-BFB4B7AFE16D}"/>
              </a:ext>
            </a:extLst>
          </p:cNvPr>
          <p:cNvSpPr txBox="1"/>
          <p:nvPr/>
        </p:nvSpPr>
        <p:spPr>
          <a:xfrm>
            <a:off x="6656651" y="5944997"/>
            <a:ext cx="2391933" cy="57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cs typeface="+mn-ea"/>
                <a:sym typeface="+mn-lt"/>
              </a:rPr>
              <a:t>最终产品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590E5A3-CCA5-2762-D1AE-5A4FA33E65E8}"/>
              </a:ext>
            </a:extLst>
          </p:cNvPr>
          <p:cNvSpPr txBox="1"/>
          <p:nvPr/>
        </p:nvSpPr>
        <p:spPr>
          <a:xfrm>
            <a:off x="5653549" y="484053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0E0D6E5-AE0F-9A93-3F17-C26C9EF9DCC1}"/>
              </a:ext>
            </a:extLst>
          </p:cNvPr>
          <p:cNvSpPr txBox="1"/>
          <p:nvPr/>
        </p:nvSpPr>
        <p:spPr>
          <a:xfrm>
            <a:off x="5653549" y="1588953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6109351-62F6-FC93-33BA-7F0B0CFE6C97}"/>
              </a:ext>
            </a:extLst>
          </p:cNvPr>
          <p:cNvSpPr txBox="1"/>
          <p:nvPr/>
        </p:nvSpPr>
        <p:spPr>
          <a:xfrm>
            <a:off x="5653549" y="2693853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41623E8-AA30-A0AC-2F65-1EAC64AF80EB}"/>
              </a:ext>
            </a:extLst>
          </p:cNvPr>
          <p:cNvSpPr txBox="1"/>
          <p:nvPr/>
        </p:nvSpPr>
        <p:spPr>
          <a:xfrm>
            <a:off x="5653549" y="3737197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961A473-D407-F7A5-56E2-35F094E78A4A}"/>
              </a:ext>
            </a:extLst>
          </p:cNvPr>
          <p:cNvSpPr txBox="1"/>
          <p:nvPr/>
        </p:nvSpPr>
        <p:spPr>
          <a:xfrm>
            <a:off x="5653548" y="4841098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05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5C7A24B-3F5C-C10D-C6A9-2C9113873342}"/>
              </a:ext>
            </a:extLst>
          </p:cNvPr>
          <p:cNvSpPr txBox="1"/>
          <p:nvPr/>
        </p:nvSpPr>
        <p:spPr>
          <a:xfrm>
            <a:off x="5653548" y="5884654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06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9" grpId="0"/>
      <p:bldP spid="20" grpId="0"/>
      <p:bldP spid="26" grpId="0"/>
      <p:bldP spid="27" grpId="0"/>
      <p:bldP spid="15" grpId="0"/>
      <p:bldP spid="16" grpId="0"/>
      <p:bldP spid="17" grpId="0"/>
      <p:bldP spid="21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4513" y="-171451"/>
            <a:ext cx="11729217" cy="6552373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9747" y="518989"/>
            <a:ext cx="3565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cs typeface="+mn-ea"/>
                <a:sym typeface="+mn-lt"/>
              </a:rPr>
              <a:t> 开发：计算服务器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58327" y="1449408"/>
            <a:ext cx="25911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cs typeface="+mn-ea"/>
                <a:sym typeface="+mn-lt"/>
              </a:rPr>
              <a:t>    自然语言处理：</a:t>
            </a:r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使用多模态大语言模型与用户交互</a:t>
            </a:r>
            <a:endParaRPr lang="en-US" altLang="zh-CN" spc="300" dirty="0">
              <a:cs typeface="+mn-ea"/>
              <a:sym typeface="+mn-lt"/>
            </a:endParaRPr>
          </a:p>
          <a:p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    图片处理：</a:t>
            </a:r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使用多模态大语言模型，处理图片信息</a:t>
            </a:r>
            <a:endParaRPr lang="en-US" altLang="zh-CN" spc="300" dirty="0">
              <a:cs typeface="+mn-ea"/>
              <a:sym typeface="+mn-lt"/>
            </a:endParaRPr>
          </a:p>
          <a:p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    人脸识别：</a:t>
            </a:r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使用人脸检测</a:t>
            </a:r>
            <a:r>
              <a:rPr lang="en-US" altLang="zh-CN" spc="300" dirty="0">
                <a:cs typeface="+mn-ea"/>
                <a:sym typeface="+mn-lt"/>
              </a:rPr>
              <a:t>+</a:t>
            </a:r>
            <a:r>
              <a:rPr lang="zh-CN" altLang="en-US" spc="300" dirty="0">
                <a:cs typeface="+mn-ea"/>
                <a:sym typeface="+mn-lt"/>
              </a:rPr>
              <a:t>特征计算匹配，进行人脸识别</a:t>
            </a:r>
            <a:endParaRPr lang="en-US" altLang="zh-CN" spc="300" dirty="0">
              <a:cs typeface="+mn-ea"/>
              <a:sym typeface="+mn-lt"/>
            </a:endParaRPr>
          </a:p>
          <a:p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    数据库查询：</a:t>
            </a:r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轮询</a:t>
            </a:r>
            <a:r>
              <a:rPr lang="en-US" altLang="zh-CN" spc="300" dirty="0" err="1">
                <a:cs typeface="+mn-ea"/>
                <a:sym typeface="+mn-lt"/>
              </a:rPr>
              <a:t>redis</a:t>
            </a:r>
            <a:r>
              <a:rPr lang="zh-CN" altLang="en-US" spc="300" dirty="0">
                <a:cs typeface="+mn-ea"/>
                <a:sym typeface="+mn-lt"/>
              </a:rPr>
              <a:t>数据库，获取消息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805B54-906C-AA31-1397-C36A9E662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811" y="1401527"/>
            <a:ext cx="8246510" cy="45721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706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6358" y="-662963"/>
            <a:ext cx="2407822" cy="2476523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0762" y="273800"/>
            <a:ext cx="3582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cs typeface="+mn-ea"/>
                <a:sym typeface="+mn-lt"/>
              </a:rPr>
              <a:t>多模态</a:t>
            </a:r>
            <a:endParaRPr lang="en-US" altLang="zh-CN" sz="4000" b="1" spc="300" dirty="0">
              <a:cs typeface="+mn-ea"/>
              <a:sym typeface="+mn-lt"/>
            </a:endParaRPr>
          </a:p>
          <a:p>
            <a:r>
              <a:rPr lang="zh-CN" altLang="en-US" sz="4000" b="1" spc="300" dirty="0">
                <a:cs typeface="+mn-ea"/>
                <a:sym typeface="+mn-lt"/>
              </a:rPr>
              <a:t>大模型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5361DE-0CB5-7CE9-2469-E50BD2FF59BD}"/>
              </a:ext>
            </a:extLst>
          </p:cNvPr>
          <p:cNvSpPr txBox="1"/>
          <p:nvPr/>
        </p:nvSpPr>
        <p:spPr>
          <a:xfrm>
            <a:off x="481220" y="2735768"/>
            <a:ext cx="2939098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在</a:t>
            </a:r>
            <a:r>
              <a:rPr lang="en-US" altLang="zh-CN" dirty="0">
                <a:latin typeface="+mn-ea"/>
              </a:rPr>
              <a:t>hugging face</a:t>
            </a:r>
            <a:r>
              <a:rPr lang="zh-CN" altLang="en-US" dirty="0">
                <a:latin typeface="+mn-ea"/>
              </a:rPr>
              <a:t>的</a:t>
            </a:r>
            <a:r>
              <a:rPr lang="en-US" altLang="zh-CN" dirty="0">
                <a:latin typeface="+mn-ea"/>
              </a:rPr>
              <a:t>visual question answering</a:t>
            </a:r>
            <a:r>
              <a:rPr lang="zh-CN" altLang="en-US" dirty="0">
                <a:latin typeface="+mn-ea"/>
              </a:rPr>
              <a:t>模块内，</a:t>
            </a:r>
            <a:r>
              <a:rPr lang="en-US" altLang="zh-CN" dirty="0">
                <a:latin typeface="+mn-ea"/>
              </a:rPr>
              <a:t>MiniCPM-Llama3-V 2.5</a:t>
            </a:r>
            <a:r>
              <a:rPr lang="zh-CN" altLang="en-US" dirty="0">
                <a:latin typeface="+mn-ea"/>
              </a:rPr>
              <a:t>是近期发布的下载量最多的多模态大模型。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CE4F8A-CE4F-0A6C-9ED0-B0D888D83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370" y="1195195"/>
            <a:ext cx="8517249" cy="42654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185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09539" y="380999"/>
            <a:ext cx="9349311" cy="6143625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89588" y="799597"/>
            <a:ext cx="46487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cs typeface="+mn-ea"/>
                <a:sym typeface="+mn-lt"/>
              </a:rPr>
              <a:t>🔥领先的性能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14328" y="3250383"/>
            <a:ext cx="52649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00" dirty="0">
                <a:cs typeface="+mn-ea"/>
                <a:sym typeface="+mn-lt"/>
              </a:rPr>
              <a:t> </a:t>
            </a:r>
            <a:r>
              <a:rPr lang="zh-CN" altLang="en-US" sz="2400" spc="300" dirty="0">
                <a:cs typeface="+mn-ea"/>
                <a:sym typeface="+mn-lt"/>
              </a:rPr>
              <a:t>💪 优秀的 </a:t>
            </a:r>
            <a:r>
              <a:rPr lang="en-US" altLang="zh-CN" sz="2400" spc="300" dirty="0">
                <a:cs typeface="+mn-ea"/>
                <a:sym typeface="+mn-lt"/>
              </a:rPr>
              <a:t>OCR </a:t>
            </a:r>
            <a:r>
              <a:rPr lang="zh-CN" altLang="en-US" sz="2400" spc="300" dirty="0">
                <a:cs typeface="+mn-ea"/>
                <a:sym typeface="+mn-lt"/>
              </a:rPr>
              <a:t>能力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32425" y="1324771"/>
            <a:ext cx="4908682" cy="13747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pc="300" dirty="0">
                <a:cs typeface="+mn-ea"/>
                <a:sym typeface="+mn-lt"/>
              </a:rPr>
              <a:t>MiniCPM-Llama3-V 2.5 </a:t>
            </a:r>
            <a:r>
              <a:rPr lang="zh-CN" altLang="en-US" spc="300" dirty="0">
                <a:cs typeface="+mn-ea"/>
                <a:sym typeface="+mn-lt"/>
              </a:rPr>
              <a:t>以 </a:t>
            </a:r>
            <a:r>
              <a:rPr lang="en-US" altLang="zh-CN" spc="300" dirty="0">
                <a:cs typeface="+mn-ea"/>
                <a:sym typeface="+mn-lt"/>
              </a:rPr>
              <a:t>8B </a:t>
            </a:r>
            <a:r>
              <a:rPr lang="zh-CN" altLang="en-US" spc="300" dirty="0">
                <a:cs typeface="+mn-ea"/>
                <a:sym typeface="+mn-lt"/>
              </a:rPr>
              <a:t>量级的大小超过了 </a:t>
            </a:r>
            <a:r>
              <a:rPr lang="en-US" altLang="zh-CN" spc="300" dirty="0">
                <a:cs typeface="+mn-ea"/>
                <a:sym typeface="+mn-lt"/>
              </a:rPr>
              <a:t>GPT-4V-1106</a:t>
            </a:r>
            <a:r>
              <a:rPr lang="zh-CN" altLang="en-US" spc="300" dirty="0">
                <a:cs typeface="+mn-ea"/>
                <a:sym typeface="+mn-lt"/>
              </a:rPr>
              <a:t>、</a:t>
            </a:r>
            <a:r>
              <a:rPr lang="en-US" altLang="zh-CN" spc="300" dirty="0">
                <a:cs typeface="+mn-ea"/>
                <a:sym typeface="+mn-lt"/>
              </a:rPr>
              <a:t>Gemini Pro</a:t>
            </a:r>
            <a:r>
              <a:rPr lang="zh-CN" altLang="en-US" spc="300" dirty="0">
                <a:cs typeface="+mn-ea"/>
                <a:sym typeface="+mn-lt"/>
              </a:rPr>
              <a:t>、</a:t>
            </a:r>
            <a:r>
              <a:rPr lang="en-US" altLang="zh-CN" spc="300" dirty="0">
                <a:cs typeface="+mn-ea"/>
                <a:sym typeface="+mn-lt"/>
              </a:rPr>
              <a:t>Claude 3</a:t>
            </a:r>
            <a:r>
              <a:rPr lang="zh-CN" altLang="en-US" spc="300" dirty="0">
                <a:cs typeface="+mn-ea"/>
                <a:sym typeface="+mn-lt"/>
              </a:rPr>
              <a:t>、</a:t>
            </a:r>
            <a:r>
              <a:rPr lang="en-US" altLang="zh-CN" spc="300" dirty="0" err="1">
                <a:cs typeface="+mn-ea"/>
                <a:sym typeface="+mn-lt"/>
              </a:rPr>
              <a:t>Qwen</a:t>
            </a:r>
            <a:r>
              <a:rPr lang="en-US" altLang="zh-CN" spc="300" dirty="0">
                <a:cs typeface="+mn-ea"/>
                <a:sym typeface="+mn-lt"/>
              </a:rPr>
              <a:t>-VL-Max </a:t>
            </a:r>
            <a:r>
              <a:rPr lang="zh-CN" altLang="en-US" spc="300" dirty="0">
                <a:cs typeface="+mn-ea"/>
                <a:sym typeface="+mn-lt"/>
              </a:rPr>
              <a:t>等主流商用闭源多模态大模型，大幅超越基于</a:t>
            </a:r>
            <a:r>
              <a:rPr lang="en-US" altLang="zh-CN" spc="300" dirty="0">
                <a:cs typeface="+mn-ea"/>
                <a:sym typeface="+mn-lt"/>
              </a:rPr>
              <a:t>Llama 3</a:t>
            </a:r>
            <a:r>
              <a:rPr lang="zh-CN" altLang="en-US" spc="300" dirty="0">
                <a:cs typeface="+mn-ea"/>
                <a:sym typeface="+mn-lt"/>
              </a:rPr>
              <a:t>构建的其他多模态大模型。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89588" y="5652154"/>
            <a:ext cx="37415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pc="300" dirty="0">
                <a:cs typeface="+mn-ea"/>
                <a:sym typeface="+mn-lt"/>
              </a:rPr>
              <a:t>🏆 可信行为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32425" y="3796387"/>
            <a:ext cx="5011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cs typeface="+mn-ea"/>
                <a:sym typeface="+mn-lt"/>
              </a:rPr>
              <a:t>MiniCPM-Llama3-V 2.5 </a:t>
            </a:r>
            <a:r>
              <a:rPr lang="en-US" altLang="zh-CN" spc="300" dirty="0" err="1">
                <a:cs typeface="+mn-ea"/>
                <a:sym typeface="+mn-lt"/>
              </a:rPr>
              <a:t>OCRBench</a:t>
            </a:r>
            <a:r>
              <a:rPr lang="en-US" altLang="zh-CN" spc="300" dirty="0">
                <a:cs typeface="+mn-ea"/>
                <a:sym typeface="+mn-lt"/>
              </a:rPr>
              <a:t> </a:t>
            </a:r>
            <a:r>
              <a:rPr lang="zh-CN" altLang="en-US" spc="300" dirty="0">
                <a:cs typeface="+mn-ea"/>
                <a:sym typeface="+mn-lt"/>
              </a:rPr>
              <a:t>得分超越 </a:t>
            </a:r>
            <a:r>
              <a:rPr lang="en-US" altLang="zh-CN" spc="300" dirty="0">
                <a:cs typeface="+mn-ea"/>
                <a:sym typeface="+mn-lt"/>
              </a:rPr>
              <a:t>GPT-4o</a:t>
            </a:r>
            <a:r>
              <a:rPr lang="zh-CN" altLang="en-US" spc="300" dirty="0">
                <a:cs typeface="+mn-ea"/>
                <a:sym typeface="+mn-lt"/>
              </a:rPr>
              <a:t>、</a:t>
            </a:r>
            <a:r>
              <a:rPr lang="en-US" altLang="zh-CN" spc="300" dirty="0">
                <a:cs typeface="+mn-ea"/>
                <a:sym typeface="+mn-lt"/>
              </a:rPr>
              <a:t>GPT-4V</a:t>
            </a:r>
            <a:r>
              <a:rPr lang="zh-CN" altLang="en-US" spc="300" dirty="0">
                <a:cs typeface="+mn-ea"/>
                <a:sym typeface="+mn-lt"/>
              </a:rPr>
              <a:t>、</a:t>
            </a:r>
            <a:r>
              <a:rPr lang="en-US" altLang="zh-CN" spc="300" dirty="0">
                <a:cs typeface="+mn-ea"/>
                <a:sym typeface="+mn-lt"/>
              </a:rPr>
              <a:t>Gemini Pro</a:t>
            </a:r>
            <a:r>
              <a:rPr lang="zh-CN" altLang="en-US" spc="300" dirty="0">
                <a:cs typeface="+mn-ea"/>
                <a:sym typeface="+mn-lt"/>
              </a:rPr>
              <a:t>、</a:t>
            </a:r>
            <a:r>
              <a:rPr lang="en-US" altLang="zh-CN" spc="300" dirty="0" err="1">
                <a:cs typeface="+mn-ea"/>
                <a:sym typeface="+mn-lt"/>
              </a:rPr>
              <a:t>Qwen</a:t>
            </a:r>
            <a:r>
              <a:rPr lang="en-US" altLang="zh-CN" spc="300" dirty="0">
                <a:cs typeface="+mn-ea"/>
                <a:sym typeface="+mn-lt"/>
              </a:rPr>
              <a:t>-VL-Max </a:t>
            </a:r>
            <a:r>
              <a:rPr lang="zh-CN" altLang="en-US" spc="300" dirty="0">
                <a:cs typeface="+mn-ea"/>
                <a:sym typeface="+mn-lt"/>
              </a:rPr>
              <a:t>等商用闭源模型，达到最佳水平，具有更好的多模态交互体感。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436D4D-A078-0BE6-B787-0328981A47CC}"/>
              </a:ext>
            </a:extLst>
          </p:cNvPr>
          <p:cNvSpPr/>
          <p:nvPr/>
        </p:nvSpPr>
        <p:spPr>
          <a:xfrm>
            <a:off x="518569" y="-597579"/>
            <a:ext cx="2407511" cy="2357800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D3F250-1DF2-E8AD-C23E-343F6997F380}"/>
              </a:ext>
            </a:extLst>
          </p:cNvPr>
          <p:cNvSpPr txBox="1"/>
          <p:nvPr/>
        </p:nvSpPr>
        <p:spPr>
          <a:xfrm>
            <a:off x="790762" y="258700"/>
            <a:ext cx="3582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cs typeface="+mn-ea"/>
                <a:sym typeface="+mn-lt"/>
              </a:rPr>
              <a:t>多模态</a:t>
            </a:r>
            <a:endParaRPr lang="en-US" altLang="zh-CN" sz="4000" b="1" spc="300" dirty="0">
              <a:cs typeface="+mn-ea"/>
              <a:sym typeface="+mn-lt"/>
            </a:endParaRPr>
          </a:p>
          <a:p>
            <a:r>
              <a:rPr lang="zh-CN" altLang="en-US" sz="4000" b="1" spc="300" dirty="0">
                <a:cs typeface="+mn-ea"/>
                <a:sym typeface="+mn-lt"/>
              </a:rPr>
              <a:t>大模型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1271A02-F89A-B6CD-42F3-307A7E088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31" y="2383202"/>
            <a:ext cx="5738467" cy="4015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816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12" grpId="0"/>
      <p:bldP spid="13" grpId="0"/>
      <p:bldP spid="14" grpId="0"/>
      <p:bldP spid="17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F1D1B3C-67B6-BF0A-F0F3-8D10FBCAF641}"/>
              </a:ext>
            </a:extLst>
          </p:cNvPr>
          <p:cNvSpPr/>
          <p:nvPr/>
        </p:nvSpPr>
        <p:spPr>
          <a:xfrm>
            <a:off x="518569" y="-597579"/>
            <a:ext cx="2407511" cy="2357800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3B12F7-76C7-A9CA-1321-11EF8F887B95}"/>
              </a:ext>
            </a:extLst>
          </p:cNvPr>
          <p:cNvSpPr txBox="1"/>
          <p:nvPr/>
        </p:nvSpPr>
        <p:spPr>
          <a:xfrm>
            <a:off x="790762" y="258700"/>
            <a:ext cx="3582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cs typeface="+mn-ea"/>
                <a:sym typeface="+mn-lt"/>
              </a:rPr>
              <a:t>多模态</a:t>
            </a:r>
            <a:endParaRPr lang="en-US" altLang="zh-CN" sz="4000" b="1" spc="300" dirty="0">
              <a:cs typeface="+mn-ea"/>
              <a:sym typeface="+mn-lt"/>
            </a:endParaRPr>
          </a:p>
          <a:p>
            <a:r>
              <a:rPr lang="zh-CN" altLang="en-US" sz="4000" b="1" spc="300" dirty="0">
                <a:cs typeface="+mn-ea"/>
                <a:sym typeface="+mn-lt"/>
              </a:rPr>
              <a:t>大模型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5361DE-0CB5-7CE9-2469-E50BD2FF59BD}"/>
              </a:ext>
            </a:extLst>
          </p:cNvPr>
          <p:cNvSpPr txBox="1"/>
          <p:nvPr/>
        </p:nvSpPr>
        <p:spPr>
          <a:xfrm>
            <a:off x="405020" y="2385248"/>
            <a:ext cx="2333252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在图片理解上有卓越的表项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EA01B5-C671-55FE-6F32-344B14350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272" y="2089716"/>
            <a:ext cx="9453728" cy="48378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E935C6-2EDE-BEA3-0B58-D048C18D6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84" y="2849543"/>
            <a:ext cx="11612596" cy="38391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C1892E-23F3-320B-76A0-F5720DCAB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810" y="69575"/>
            <a:ext cx="11451743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848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41680" y="-418388"/>
            <a:ext cx="2824480" cy="1348195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0463" y="127532"/>
            <a:ext cx="3582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cs typeface="+mn-ea"/>
                <a:sym typeface="+mn-lt"/>
              </a:rPr>
              <a:t>模型比较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D914E2-DABB-D994-3C07-F809EA357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71" y="1124723"/>
            <a:ext cx="11201258" cy="55041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27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5070" y="-446682"/>
            <a:ext cx="1724770" cy="2194202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2675" y="281840"/>
            <a:ext cx="21515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cs typeface="+mn-ea"/>
                <a:sym typeface="+mn-lt"/>
              </a:rPr>
              <a:t>人脸</a:t>
            </a:r>
            <a:endParaRPr lang="en-US" altLang="zh-CN" sz="4000" b="1" spc="300" dirty="0">
              <a:cs typeface="+mn-ea"/>
              <a:sym typeface="+mn-lt"/>
            </a:endParaRPr>
          </a:p>
          <a:p>
            <a:r>
              <a:rPr lang="zh-CN" altLang="en-US" sz="4000" b="1" spc="300" dirty="0">
                <a:cs typeface="+mn-ea"/>
                <a:sym typeface="+mn-lt"/>
              </a:rPr>
              <a:t>识别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5361DE-0CB5-7CE9-2469-E50BD2FF59BD}"/>
              </a:ext>
            </a:extLst>
          </p:cNvPr>
          <p:cNvSpPr txBox="1"/>
          <p:nvPr/>
        </p:nvSpPr>
        <p:spPr>
          <a:xfrm>
            <a:off x="524131" y="2708522"/>
            <a:ext cx="3291840" cy="336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我们在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人脸目标检测使用了</a:t>
            </a:r>
            <a:r>
              <a:rPr lang="en-US" altLang="zh-CN" dirty="0" err="1">
                <a:latin typeface="+mn-ea"/>
              </a:rPr>
              <a:t>Retinaface</a:t>
            </a:r>
            <a:r>
              <a:rPr lang="zh-CN" altLang="en-US" dirty="0">
                <a:latin typeface="+mn-ea"/>
              </a:rPr>
              <a:t>，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特征向量提取采用了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+mn-ea"/>
              </a:rPr>
              <a:t>facenet</a:t>
            </a:r>
            <a:r>
              <a:rPr lang="zh-CN" altLang="en-US" dirty="0">
                <a:latin typeface="+mn-ea"/>
              </a:rPr>
              <a:t>，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设计了用户个人数据集。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人脸识别效果表现的很好。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914687-0B2F-0E5A-6B33-973D078AC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173" y="378274"/>
            <a:ext cx="7622816" cy="40139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9DBB72-FD2F-3E9D-F80E-90132BA6F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173" y="4921648"/>
            <a:ext cx="7622816" cy="14741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751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49953" y="-624184"/>
            <a:ext cx="8007393" cy="567370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90719" y="2072640"/>
            <a:ext cx="8293101" cy="5841386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4164" y="2535926"/>
            <a:ext cx="22945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spc="300" dirty="0">
                <a:cs typeface="+mn-ea"/>
                <a:sym typeface="+mn-lt"/>
              </a:rPr>
              <a:t>04</a:t>
            </a:r>
            <a:endParaRPr lang="zh-CN" altLang="en-US" sz="9600" b="1" spc="300" dirty="0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501277" y="3864573"/>
            <a:ext cx="2205524" cy="9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spc="300" dirty="0">
                <a:cs typeface="+mn-ea"/>
                <a:sym typeface="+mn-lt"/>
              </a:rPr>
              <a:t>Aeye</a:t>
            </a:r>
            <a:r>
              <a:rPr lang="zh-CN" altLang="en-US" sz="2000" spc="300" dirty="0">
                <a:cs typeface="+mn-ea"/>
                <a:sym typeface="+mn-lt"/>
              </a:rPr>
              <a:t>开发过程</a:t>
            </a:r>
            <a:endParaRPr lang="en-US" altLang="zh-CN" sz="2000" spc="3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spc="300" dirty="0">
                <a:cs typeface="+mn-ea"/>
                <a:sym typeface="+mn-lt"/>
              </a:rPr>
              <a:t> 敏捷开发实践</a:t>
            </a:r>
          </a:p>
        </p:txBody>
      </p:sp>
      <p:pic>
        <p:nvPicPr>
          <p:cNvPr id="1026" name="Picture 2" descr="免费 便携式计算机前的黑色农场的眼镜 素材图片">
            <a:extLst>
              <a:ext uri="{FF2B5EF4-FFF2-40B4-BE49-F238E27FC236}">
                <a16:creationId xmlns:a16="http://schemas.microsoft.com/office/drawing/2014/main" id="{268DD42E-1910-3007-F404-AB47D4E33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r="11339"/>
          <a:stretch/>
        </p:blipFill>
        <p:spPr bwMode="auto">
          <a:xfrm>
            <a:off x="260037" y="620766"/>
            <a:ext cx="3931921" cy="383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386CFA-EF8D-EF68-C687-50169EB6B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142" y="5547361"/>
            <a:ext cx="3322858" cy="13106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F15F9A-334B-00E9-D29B-897AFF2F9CB7}"/>
              </a:ext>
            </a:extLst>
          </p:cNvPr>
          <p:cNvSpPr txBox="1"/>
          <p:nvPr/>
        </p:nvSpPr>
        <p:spPr>
          <a:xfrm>
            <a:off x="8501277" y="2708952"/>
            <a:ext cx="2976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spc="300" dirty="0">
                <a:cs typeface="+mn-ea"/>
                <a:sym typeface="+mn-lt"/>
              </a:rPr>
              <a:t>迭代</a:t>
            </a:r>
            <a:endParaRPr lang="zh-CN" altLang="en-US" sz="6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267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365AC6-EA44-0BFF-8CBC-FBD2E3575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253" y="430632"/>
            <a:ext cx="8444266" cy="59967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A7488F-9C36-CAD7-2B48-603223CAC704}"/>
              </a:ext>
            </a:extLst>
          </p:cNvPr>
          <p:cNvSpPr txBox="1"/>
          <p:nvPr/>
        </p:nvSpPr>
        <p:spPr>
          <a:xfrm>
            <a:off x="132732" y="1026158"/>
            <a:ext cx="3330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ea"/>
              </a:rPr>
              <a:t>敏捷开发：</a:t>
            </a:r>
            <a:endParaRPr lang="en-US" altLang="zh-CN" sz="2800" b="1" dirty="0">
              <a:latin typeface="+mn-ea"/>
            </a:endParaRPr>
          </a:p>
          <a:p>
            <a:r>
              <a:rPr lang="en-US" altLang="zh-CN" sz="2800" b="1" dirty="0">
                <a:latin typeface="+mn-ea"/>
              </a:rPr>
              <a:t>Product Backlog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A39CD41-A06F-5C0E-1C65-C70D3170CA87}"/>
              </a:ext>
            </a:extLst>
          </p:cNvPr>
          <p:cNvSpPr/>
          <p:nvPr/>
        </p:nvSpPr>
        <p:spPr>
          <a:xfrm>
            <a:off x="-294640" y="843475"/>
            <a:ext cx="3657600" cy="1319475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244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8D6482E-05DF-463C-21F0-5A92D56EE0AC}"/>
              </a:ext>
            </a:extLst>
          </p:cNvPr>
          <p:cNvSpPr txBox="1"/>
          <p:nvPr/>
        </p:nvSpPr>
        <p:spPr>
          <a:xfrm>
            <a:off x="711200" y="310447"/>
            <a:ext cx="3078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+mn-ea"/>
              </a:rPr>
              <a:t>敏捷开发</a:t>
            </a:r>
            <a:endParaRPr lang="en-US" altLang="zh-CN" sz="2800" b="1" dirty="0">
              <a:latin typeface="+mn-ea"/>
            </a:endParaRPr>
          </a:p>
          <a:p>
            <a:r>
              <a:rPr lang="zh-CN" altLang="en-US" sz="2800" b="1" dirty="0">
                <a:latin typeface="+mn-ea"/>
              </a:rPr>
              <a:t>第一次 </a:t>
            </a:r>
            <a:r>
              <a:rPr lang="en-US" altLang="zh-CN" sz="2800" b="1" dirty="0">
                <a:latin typeface="+mn-ea"/>
              </a:rPr>
              <a:t>Sprint</a:t>
            </a:r>
            <a:endParaRPr lang="zh-CN" altLang="en-US" sz="2800" b="1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052553-3277-3727-B92A-E370D0C86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2763091"/>
            <a:ext cx="10678160" cy="283035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773BAF8-5C9A-1829-5CF5-936C741A797F}"/>
              </a:ext>
            </a:extLst>
          </p:cNvPr>
          <p:cNvSpPr/>
          <p:nvPr/>
        </p:nvSpPr>
        <p:spPr>
          <a:xfrm>
            <a:off x="457200" y="-1087156"/>
            <a:ext cx="2998966" cy="2580676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611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C49EF9A-368B-3CB1-E51D-25444173E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39" y="1879601"/>
            <a:ext cx="9011527" cy="43493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1ACB47C-FC09-03CC-18C3-88B43713A08D}"/>
              </a:ext>
            </a:extLst>
          </p:cNvPr>
          <p:cNvSpPr txBox="1"/>
          <p:nvPr/>
        </p:nvSpPr>
        <p:spPr>
          <a:xfrm>
            <a:off x="711200" y="310447"/>
            <a:ext cx="3078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+mn-ea"/>
              </a:rPr>
              <a:t>敏捷开发</a:t>
            </a:r>
            <a:endParaRPr lang="en-US" altLang="zh-CN" sz="2800" b="1" dirty="0">
              <a:latin typeface="+mn-ea"/>
            </a:endParaRPr>
          </a:p>
          <a:p>
            <a:r>
              <a:rPr lang="zh-CN" altLang="en-US" sz="2800" b="1" dirty="0">
                <a:latin typeface="+mn-ea"/>
              </a:rPr>
              <a:t>第二次 </a:t>
            </a:r>
            <a:r>
              <a:rPr lang="en-US" altLang="zh-CN" sz="2800" b="1" dirty="0">
                <a:latin typeface="+mn-ea"/>
              </a:rPr>
              <a:t>Sprint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B26A24-F0C0-4638-0F2E-1B1DFE3E348B}"/>
              </a:ext>
            </a:extLst>
          </p:cNvPr>
          <p:cNvSpPr/>
          <p:nvPr/>
        </p:nvSpPr>
        <p:spPr>
          <a:xfrm>
            <a:off x="457200" y="-1087156"/>
            <a:ext cx="2998966" cy="2580676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261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14850" y="1847850"/>
            <a:ext cx="9679944" cy="6067339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2002794" y="-1057189"/>
            <a:ext cx="9679944" cy="6067339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83168" y="2321004"/>
            <a:ext cx="28003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13800" b="1" spc="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9428" y="3428999"/>
            <a:ext cx="38257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600" spc="300">
                <a:latin typeface="汉真广标" pitchFamily="49" charset="-122"/>
                <a:ea typeface="汉真广标" pitchFamily="49" charset="-122"/>
              </a:defRPr>
            </a:lvl1pPr>
          </a:lstStyle>
          <a:p>
            <a:r>
              <a:rPr lang="zh-CN" altLang="en-US" b="1" dirty="0">
                <a:latin typeface="+mj-ea"/>
                <a:ea typeface="+mj-ea"/>
                <a:cs typeface="+mn-ea"/>
                <a:sym typeface="+mn-lt"/>
              </a:rPr>
              <a:t>团队分工</a:t>
            </a:r>
          </a:p>
        </p:txBody>
      </p:sp>
      <p:sp>
        <p:nvSpPr>
          <p:cNvPr id="7" name="矩形 6"/>
          <p:cNvSpPr/>
          <p:nvPr/>
        </p:nvSpPr>
        <p:spPr>
          <a:xfrm>
            <a:off x="1700263" y="3090445"/>
            <a:ext cx="11641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pc="800" dirty="0">
                <a:cs typeface="+mn-ea"/>
                <a:sym typeface="+mn-lt"/>
              </a:rPr>
              <a:t>TEAM</a:t>
            </a:r>
            <a:endParaRPr lang="zh-CN" altLang="en-US" sz="1600" spc="800" dirty="0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FE428C-DFFC-C8FD-D741-C2F82DC44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020" y="5251099"/>
            <a:ext cx="3459122" cy="13643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97CACF-5261-043F-1B99-62B5BCB8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87" y="2327102"/>
            <a:ext cx="11174826" cy="342345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E41C1B-048E-936B-5B77-2A42B6691F79}"/>
              </a:ext>
            </a:extLst>
          </p:cNvPr>
          <p:cNvSpPr txBox="1"/>
          <p:nvPr/>
        </p:nvSpPr>
        <p:spPr>
          <a:xfrm>
            <a:off x="711200" y="310447"/>
            <a:ext cx="3078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+mn-ea"/>
              </a:rPr>
              <a:t>敏捷开发</a:t>
            </a:r>
            <a:endParaRPr lang="en-US" altLang="zh-CN" sz="2800" b="1" dirty="0">
              <a:latin typeface="+mn-ea"/>
            </a:endParaRPr>
          </a:p>
          <a:p>
            <a:r>
              <a:rPr lang="zh-CN" altLang="en-US" sz="2800" b="1" dirty="0">
                <a:latin typeface="+mn-ea"/>
              </a:rPr>
              <a:t>第三次 </a:t>
            </a:r>
            <a:r>
              <a:rPr lang="en-US" altLang="zh-CN" sz="2800" b="1" dirty="0">
                <a:latin typeface="+mn-ea"/>
              </a:rPr>
              <a:t>Sprint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AC31B4-2169-42D8-8728-153CEE4E00D5}"/>
              </a:ext>
            </a:extLst>
          </p:cNvPr>
          <p:cNvSpPr/>
          <p:nvPr/>
        </p:nvSpPr>
        <p:spPr>
          <a:xfrm>
            <a:off x="457200" y="-1087156"/>
            <a:ext cx="2998966" cy="2580676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128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DD84EFA-76CB-B5EB-BC23-EA981AA1268D}"/>
              </a:ext>
            </a:extLst>
          </p:cNvPr>
          <p:cNvSpPr txBox="1"/>
          <p:nvPr/>
        </p:nvSpPr>
        <p:spPr>
          <a:xfrm>
            <a:off x="629037" y="341342"/>
            <a:ext cx="3078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+mn-ea"/>
              </a:rPr>
              <a:t>敏捷开发</a:t>
            </a:r>
            <a:endParaRPr lang="en-US" altLang="zh-CN" sz="2800" b="1" dirty="0">
              <a:latin typeface="+mn-ea"/>
            </a:endParaRPr>
          </a:p>
          <a:p>
            <a:r>
              <a:rPr lang="zh-CN" altLang="en-US" sz="2800" b="1" dirty="0">
                <a:latin typeface="+mn-ea"/>
              </a:rPr>
              <a:t>第四次 </a:t>
            </a:r>
            <a:r>
              <a:rPr lang="en-US" altLang="zh-CN" sz="2800" b="1" dirty="0">
                <a:latin typeface="+mn-ea"/>
              </a:rPr>
              <a:t>Sprint</a:t>
            </a:r>
            <a:endParaRPr lang="zh-CN" altLang="en-US" sz="28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1229F0-687D-99C4-ECFC-49FD34776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" y="2004259"/>
            <a:ext cx="11145520" cy="428845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CEB1BDD-7F15-EAB7-66CD-AFD47809B82C}"/>
              </a:ext>
            </a:extLst>
          </p:cNvPr>
          <p:cNvSpPr/>
          <p:nvPr/>
        </p:nvSpPr>
        <p:spPr>
          <a:xfrm>
            <a:off x="401320" y="-267498"/>
            <a:ext cx="2931160" cy="1832138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380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515450-F05D-E57D-0751-185CCD1F7A5B}"/>
              </a:ext>
            </a:extLst>
          </p:cNvPr>
          <p:cNvSpPr txBox="1"/>
          <p:nvPr/>
        </p:nvSpPr>
        <p:spPr>
          <a:xfrm>
            <a:off x="257931" y="425789"/>
            <a:ext cx="41921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+mn-ea"/>
              </a:rPr>
              <a:t>敏捷开发</a:t>
            </a:r>
            <a:endParaRPr lang="en-US" altLang="zh-CN" sz="2800" b="1" dirty="0">
              <a:latin typeface="+mn-ea"/>
            </a:endParaRPr>
          </a:p>
          <a:p>
            <a:r>
              <a:rPr lang="en-US" altLang="zh-CN" sz="2800" b="1" dirty="0">
                <a:latin typeface="+mn-ea"/>
              </a:rPr>
              <a:t>Product Backlog </a:t>
            </a:r>
            <a:r>
              <a:rPr lang="zh-CN" altLang="en-US" sz="2800" b="1" dirty="0">
                <a:latin typeface="+mn-ea"/>
              </a:rPr>
              <a:t>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1E99A6-1442-2351-7409-EE486E1E1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31" y="1747520"/>
            <a:ext cx="5380870" cy="4967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43044F-4404-1934-C966-865CA2225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906" y="577906"/>
            <a:ext cx="5638800" cy="6137286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7F1DBA0B-08FD-DDE1-0759-222D4C85F949}"/>
              </a:ext>
            </a:extLst>
          </p:cNvPr>
          <p:cNvSpPr/>
          <p:nvPr/>
        </p:nvSpPr>
        <p:spPr>
          <a:xfrm>
            <a:off x="5759657" y="3646549"/>
            <a:ext cx="793544" cy="4978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6AC074-EF14-2BC8-19DD-078A34CC7DA9}"/>
              </a:ext>
            </a:extLst>
          </p:cNvPr>
          <p:cNvSpPr/>
          <p:nvPr/>
        </p:nvSpPr>
        <p:spPr>
          <a:xfrm>
            <a:off x="-445786" y="281687"/>
            <a:ext cx="4814586" cy="1242313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605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FB84F20-DF01-BC24-266D-65A4D4296AC9}"/>
              </a:ext>
            </a:extLst>
          </p:cNvPr>
          <p:cNvSpPr txBox="1"/>
          <p:nvPr/>
        </p:nvSpPr>
        <p:spPr>
          <a:xfrm>
            <a:off x="267915" y="380268"/>
            <a:ext cx="3078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latin typeface="+mn-ea"/>
              </a:rPr>
              <a:t>Github</a:t>
            </a:r>
            <a:r>
              <a:rPr lang="en-US" altLang="zh-CN" sz="2800" b="1" dirty="0">
                <a:latin typeface="+mn-ea"/>
              </a:rPr>
              <a:t> </a:t>
            </a:r>
            <a:r>
              <a:rPr lang="zh-CN" altLang="en-US" sz="2800" b="1" dirty="0">
                <a:latin typeface="+mn-ea"/>
              </a:rPr>
              <a:t>协作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144655-B5AB-32F6-3708-0111F8715273}"/>
              </a:ext>
            </a:extLst>
          </p:cNvPr>
          <p:cNvSpPr txBox="1"/>
          <p:nvPr/>
        </p:nvSpPr>
        <p:spPr>
          <a:xfrm>
            <a:off x="1246800" y="1099259"/>
            <a:ext cx="6937065" cy="336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master</a:t>
            </a:r>
            <a:r>
              <a:rPr lang="zh-CN" altLang="en-US" dirty="0"/>
              <a:t>分支保存当前的可发布版本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develop</a:t>
            </a:r>
            <a:r>
              <a:rPr lang="zh-CN" altLang="en-US" dirty="0"/>
              <a:t>为正在进行开发的版本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当一个开发者需要进行开发时，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①首先从远程</a:t>
            </a:r>
            <a:r>
              <a:rPr lang="en-US" altLang="zh-CN" dirty="0"/>
              <a:t>develop</a:t>
            </a:r>
            <a:r>
              <a:rPr lang="zh-CN" altLang="en-US" dirty="0"/>
              <a:t>分支</a:t>
            </a:r>
            <a:r>
              <a:rPr lang="en-US" altLang="zh-CN" dirty="0"/>
              <a:t>pull</a:t>
            </a:r>
            <a:r>
              <a:rPr lang="zh-CN" altLang="en-US" dirty="0"/>
              <a:t>最新</a:t>
            </a:r>
            <a:r>
              <a:rPr lang="en-US" altLang="zh-CN" dirty="0"/>
              <a:t>-&gt;</a:t>
            </a:r>
            <a:r>
              <a:rPr lang="zh-CN" altLang="en-US" dirty="0"/>
              <a:t>本地个人分支，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②在本地个人分支编写代码并</a:t>
            </a:r>
            <a:r>
              <a:rPr lang="en-US" altLang="zh-CN" dirty="0"/>
              <a:t>commit</a:t>
            </a:r>
            <a:r>
              <a:rPr lang="zh-CN" altLang="en-US" dirty="0"/>
              <a:t>至本地个人分支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③本地个人分支</a:t>
            </a:r>
            <a:r>
              <a:rPr lang="en-US" altLang="zh-CN" dirty="0"/>
              <a:t>push</a:t>
            </a:r>
            <a:r>
              <a:rPr lang="zh-CN" altLang="en-US" dirty="0"/>
              <a:t>到远程个人分支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④在</a:t>
            </a:r>
            <a:r>
              <a:rPr lang="en-US" altLang="zh-CN" dirty="0" err="1"/>
              <a:t>github</a:t>
            </a:r>
            <a:r>
              <a:rPr lang="zh-CN" altLang="en-US" dirty="0"/>
              <a:t>上</a:t>
            </a:r>
            <a:r>
              <a:rPr lang="en-US" altLang="zh-CN" dirty="0"/>
              <a:t>merge</a:t>
            </a:r>
            <a:r>
              <a:rPr lang="zh-CN" altLang="en-US" dirty="0"/>
              <a:t>远程个人分支到</a:t>
            </a:r>
            <a:r>
              <a:rPr lang="en-US" altLang="zh-CN" dirty="0"/>
              <a:t>develop</a:t>
            </a:r>
            <a:r>
              <a:rPr lang="zh-CN" altLang="en-US" dirty="0"/>
              <a:t>分支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8F82D4-7687-4372-E718-98FB4A82C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097" y="4541044"/>
            <a:ext cx="8016469" cy="2021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B12529-9B0D-BB60-E5D5-60C363203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354" y="202818"/>
            <a:ext cx="2637982" cy="645236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7916B0D-6C49-A0C2-CCE7-2A76B88C53DC}"/>
              </a:ext>
            </a:extLst>
          </p:cNvPr>
          <p:cNvSpPr/>
          <p:nvPr/>
        </p:nvSpPr>
        <p:spPr>
          <a:xfrm>
            <a:off x="-292440" y="259335"/>
            <a:ext cx="3078480" cy="765087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500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5400000">
            <a:off x="3122444" y="-1724559"/>
            <a:ext cx="266495" cy="632004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77637" y="556591"/>
            <a:ext cx="6200771" cy="6778487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29135" y="756560"/>
            <a:ext cx="534359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spc="300" dirty="0">
                <a:cs typeface="+mn-ea"/>
                <a:sym typeface="+mn-lt"/>
              </a:rPr>
              <a:t>05</a:t>
            </a:r>
            <a:r>
              <a:rPr lang="en-US" altLang="zh-CN" sz="9600" b="1" spc="300" dirty="0">
                <a:cs typeface="+mn-ea"/>
                <a:sym typeface="+mn-lt"/>
              </a:rPr>
              <a:t> </a:t>
            </a:r>
            <a:r>
              <a:rPr lang="zh-CN" altLang="en-US" sz="7200" b="1" spc="300" dirty="0">
                <a:cs typeface="+mn-ea"/>
                <a:sym typeface="+mn-lt"/>
              </a:rPr>
              <a:t>测试</a:t>
            </a:r>
            <a:endParaRPr lang="zh-CN" altLang="en-US" sz="9600" b="1" spc="300" dirty="0"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2708" y="2895401"/>
            <a:ext cx="341955" cy="28669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2709" y="3751274"/>
            <a:ext cx="341955" cy="37418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708114" y="3751274"/>
            <a:ext cx="469723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spc="300" dirty="0">
                <a:latin typeface="+mj-ea"/>
                <a:ea typeface="+mj-ea"/>
                <a:cs typeface="+mn-ea"/>
                <a:sym typeface="+mn-lt"/>
              </a:rPr>
              <a:t>微信小程序测试   </a:t>
            </a:r>
            <a:r>
              <a:rPr lang="en-US" altLang="zh-CN" sz="2000" spc="300" dirty="0">
                <a:latin typeface="+mj-ea"/>
                <a:ea typeface="+mj-ea"/>
                <a:cs typeface="+mn-ea"/>
                <a:sym typeface="+mn-lt"/>
              </a:rPr>
              <a:t>-</a:t>
            </a:r>
            <a:r>
              <a:rPr lang="zh-CN" altLang="en-US" sz="2000" spc="300" dirty="0">
                <a:latin typeface="+mj-ea"/>
                <a:ea typeface="+mj-ea"/>
                <a:cs typeface="+mn-ea"/>
                <a:sym typeface="+mn-lt"/>
              </a:rPr>
              <a:t>陈稷豪</a:t>
            </a:r>
          </a:p>
          <a:p>
            <a:pPr>
              <a:lnSpc>
                <a:spcPts val="2000"/>
              </a:lnSpc>
            </a:pPr>
            <a:endParaRPr lang="zh-CN" altLang="en-US" sz="2000" spc="300" dirty="0"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2708" y="4580702"/>
            <a:ext cx="346123" cy="286692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708115" y="4589046"/>
            <a:ext cx="469723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0" spc="300" dirty="0" err="1">
                <a:cs typeface="+mn-ea"/>
                <a:sym typeface="+mn-lt"/>
              </a:rPr>
              <a:t>hololens</a:t>
            </a:r>
            <a:r>
              <a:rPr lang="zh-CN" altLang="en-US" sz="2000" spc="300" dirty="0">
                <a:cs typeface="+mn-ea"/>
                <a:sym typeface="+mn-lt"/>
              </a:rPr>
              <a:t>测试     </a:t>
            </a:r>
            <a:r>
              <a:rPr lang="en-US" altLang="zh-CN" sz="2000" spc="300" dirty="0">
                <a:cs typeface="+mn-ea"/>
                <a:sym typeface="+mn-lt"/>
              </a:rPr>
              <a:t>-</a:t>
            </a:r>
            <a:r>
              <a:rPr lang="zh-CN" altLang="en-US" sz="2000" spc="300" dirty="0">
                <a:cs typeface="+mn-ea"/>
                <a:sym typeface="+mn-lt"/>
              </a:rPr>
              <a:t>徐翔宇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3BE2D8-D65E-DB1A-E282-22C9C4919C8A}"/>
              </a:ext>
            </a:extLst>
          </p:cNvPr>
          <p:cNvSpPr txBox="1"/>
          <p:nvPr/>
        </p:nvSpPr>
        <p:spPr>
          <a:xfrm>
            <a:off x="7708115" y="2812761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cs typeface="+mn-ea"/>
                <a:sym typeface="+mn-lt"/>
              </a:rPr>
              <a:t>树莓派测试        </a:t>
            </a:r>
            <a:r>
              <a:rPr lang="en-US" altLang="zh-CN" sz="2000" spc="300" dirty="0">
                <a:cs typeface="+mn-ea"/>
                <a:sym typeface="+mn-lt"/>
              </a:rPr>
              <a:t>-</a:t>
            </a:r>
            <a:r>
              <a:rPr lang="zh-CN" altLang="en-US" sz="2000" spc="300" dirty="0">
                <a:cs typeface="+mn-ea"/>
                <a:sym typeface="+mn-lt"/>
              </a:rPr>
              <a:t>额尔琪</a:t>
            </a:r>
            <a:endParaRPr lang="zh-CN" altLang="en-US" sz="20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40BC0A5-27EF-E780-583E-8D94F3369D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5306" y="1801357"/>
            <a:ext cx="6200770" cy="348793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3C7B63C-490D-4955-B4E5-23F738E38F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1280" y="5587646"/>
            <a:ext cx="3220720" cy="127035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/>
      <p:bldP spid="17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42971" y="-514350"/>
            <a:ext cx="6684005" cy="727894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00679" y="914400"/>
            <a:ext cx="6734171" cy="6191250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8494" y="466714"/>
            <a:ext cx="2688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cs typeface="+mn-ea"/>
                <a:sym typeface="+mn-lt"/>
              </a:rPr>
              <a:t>微信小程序端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4239" y="1330990"/>
            <a:ext cx="4789948" cy="2657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pc="300" dirty="0">
                <a:cs typeface="+mn-ea"/>
                <a:sym typeface="+mn-lt"/>
              </a:rPr>
              <a:t>测试通过，微信小程序开发阶段性完成</a:t>
            </a:r>
            <a:endParaRPr lang="en-US" altLang="zh-CN" spc="300" dirty="0"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endParaRPr lang="zh-CN" altLang="en-US" spc="300" dirty="0"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en-US" altLang="zh-CN" spc="300" dirty="0">
                <a:cs typeface="+mn-ea"/>
                <a:sym typeface="+mn-lt"/>
              </a:rPr>
              <a:t>IPC</a:t>
            </a:r>
            <a:r>
              <a:rPr lang="zh-CN" altLang="en-US" spc="300" dirty="0">
                <a:cs typeface="+mn-ea"/>
                <a:sym typeface="+mn-lt"/>
              </a:rPr>
              <a:t>备案流程需要居住证，我们目前还未办理居住证。</a:t>
            </a:r>
          </a:p>
          <a:p>
            <a:pPr>
              <a:lnSpc>
                <a:spcPts val="2000"/>
              </a:lnSpc>
            </a:pPr>
            <a:endParaRPr lang="zh-CN" altLang="en-US" spc="300" dirty="0"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zh-CN" altLang="en-US" spc="300" dirty="0">
                <a:cs typeface="+mn-ea"/>
                <a:sym typeface="+mn-lt"/>
              </a:rPr>
              <a:t>此外，小程序正式发布需要经微信审核，仍需要一定的时间。</a:t>
            </a:r>
          </a:p>
          <a:p>
            <a:pPr>
              <a:lnSpc>
                <a:spcPts val="2000"/>
              </a:lnSpc>
            </a:pPr>
            <a:endParaRPr lang="zh-CN" altLang="en-US" spc="300" dirty="0"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endParaRPr lang="zh-CN" altLang="en-US" spc="300" dirty="0"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endParaRPr lang="zh-CN" altLang="en-US" spc="300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415434" y="1653254"/>
            <a:ext cx="1719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cs typeface="+mn-ea"/>
                <a:sym typeface="+mn-lt"/>
              </a:rPr>
              <a:t>IoT</a:t>
            </a:r>
            <a:r>
              <a:rPr lang="zh-CN" altLang="en-US" sz="2400" b="1" spc="300" dirty="0">
                <a:cs typeface="+mn-ea"/>
                <a:sym typeface="+mn-lt"/>
              </a:rPr>
              <a:t>端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177526" y="2317224"/>
            <a:ext cx="571919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pc="300" dirty="0" err="1">
                <a:cs typeface="+mn-ea"/>
                <a:sym typeface="+mn-lt"/>
              </a:rPr>
              <a:t>hololens</a:t>
            </a:r>
            <a:r>
              <a:rPr lang="zh-CN" altLang="en-US" spc="300" dirty="0">
                <a:cs typeface="+mn-ea"/>
                <a:sym typeface="+mn-lt"/>
              </a:rPr>
              <a:t>和树莓派上已经部署完成，可供使用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A9463E-69E6-F46F-EC26-619A5A70A8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2" b="18531"/>
          <a:stretch/>
        </p:blipFill>
        <p:spPr>
          <a:xfrm>
            <a:off x="9184715" y="3734197"/>
            <a:ext cx="2982592" cy="270368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3DFAE46-F6A2-9AB5-B37B-0719EBB2E3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t="22282" r="4624" b="19626"/>
          <a:stretch/>
        </p:blipFill>
        <p:spPr>
          <a:xfrm>
            <a:off x="5812229" y="3650082"/>
            <a:ext cx="3372486" cy="28719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1BBB461-011E-3A99-9C60-66DCFE2D85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20333" r="8074" b="5667"/>
          <a:stretch/>
        </p:blipFill>
        <p:spPr>
          <a:xfrm>
            <a:off x="1737360" y="3439120"/>
            <a:ext cx="2809773" cy="30828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994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8" grpId="0"/>
      <p:bldP spid="11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40918" y="487679"/>
            <a:ext cx="2948838" cy="802641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4000" y="1869440"/>
            <a:ext cx="11704319" cy="5287563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4000" y="616844"/>
            <a:ext cx="2557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 err="1">
                <a:cs typeface="+mn-ea"/>
                <a:sym typeface="+mn-lt"/>
              </a:rPr>
              <a:t>Hololens</a:t>
            </a:r>
            <a:endParaRPr lang="zh-CN" altLang="en-US" sz="2800" b="1" spc="300" dirty="0">
              <a:cs typeface="+mn-ea"/>
              <a:sym typeface="+mn-lt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705D00A1-E0DC-F18B-C8C2-202525FE7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913" y="2560701"/>
            <a:ext cx="11334173" cy="357483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40917" y="516835"/>
            <a:ext cx="2349840" cy="665922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6289" y="1898375"/>
            <a:ext cx="11491726" cy="5258628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333337" y="618963"/>
            <a:ext cx="255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cs typeface="+mn-ea"/>
                <a:sym typeface="+mn-lt"/>
              </a:rPr>
              <a:t>树莓派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D65522-8C99-5919-F800-BA0B1A396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13" y="2325757"/>
            <a:ext cx="11213887" cy="42325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760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40917" y="516835"/>
            <a:ext cx="2349840" cy="665922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9148" y="1530626"/>
            <a:ext cx="11956774" cy="5626377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363817" y="627045"/>
            <a:ext cx="255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cs typeface="+mn-ea"/>
                <a:sym typeface="+mn-lt"/>
              </a:rPr>
              <a:t>小程序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C77345-BC9F-0076-9CB7-A597AAB22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41" y="1938130"/>
            <a:ext cx="5934048" cy="41605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359EC6-5C00-58C2-EA6C-EE94A9663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382" y="1938130"/>
            <a:ext cx="5633633" cy="42377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8A6B90B-B74B-C6BE-3174-1976D5C98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0830" y="682141"/>
            <a:ext cx="8079797" cy="5628403"/>
          </a:xfrm>
          <a:prstGeom prst="rect">
            <a:avLst/>
          </a:prstGeom>
          <a:effectLst>
            <a:glow rad="101600">
              <a:schemeClr val="accent1">
                <a:alpha val="40000"/>
              </a:schemeClr>
            </a:glo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BB5967D-30DC-1C39-0A55-B47054CEC8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985" y="2031242"/>
            <a:ext cx="10906539" cy="3374987"/>
          </a:xfrm>
          <a:prstGeom prst="rect">
            <a:avLst/>
          </a:prstGeom>
          <a:effectLst>
            <a:glow rad="381000">
              <a:schemeClr val="accent1">
                <a:alpha val="40000"/>
              </a:schemeClr>
            </a:glo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655260D-C1D0-4D4D-159A-AFA71E7B05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491" y="1636059"/>
            <a:ext cx="11974596" cy="3915321"/>
          </a:xfrm>
          <a:prstGeom prst="rect">
            <a:avLst/>
          </a:prstGeom>
          <a:effectLst>
            <a:glow rad="469900">
              <a:schemeClr val="accent6"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785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69992" y="2346297"/>
            <a:ext cx="9679944" cy="6067339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56804" y="-858407"/>
            <a:ext cx="8061284" cy="5958727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98533" y="2590801"/>
            <a:ext cx="2621467" cy="2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 spc="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06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9428" y="3428999"/>
            <a:ext cx="38257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600" b="1" spc="300"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最终产品</a:t>
            </a:r>
          </a:p>
        </p:txBody>
      </p:sp>
      <p:sp>
        <p:nvSpPr>
          <p:cNvPr id="6" name="矩形 5"/>
          <p:cNvSpPr/>
          <p:nvPr/>
        </p:nvSpPr>
        <p:spPr>
          <a:xfrm>
            <a:off x="1325160" y="3090445"/>
            <a:ext cx="1914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pc="800" dirty="0">
                <a:cs typeface="+mn-ea"/>
                <a:sym typeface="+mn-lt"/>
              </a:rPr>
              <a:t>PRODUCT</a:t>
            </a:r>
            <a:endParaRPr lang="zh-CN" altLang="en-US" sz="1600" spc="800" dirty="0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009" y="-2533782"/>
            <a:ext cx="3319670" cy="788684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7608" y="4053543"/>
            <a:ext cx="309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cs typeface="+mn-ea"/>
                <a:sym typeface="+mn-lt"/>
              </a:rPr>
              <a:t> 前端（微信小程序）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89729" y="4631488"/>
            <a:ext cx="2730229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pc="300" dirty="0">
                <a:cs typeface="+mn-ea"/>
                <a:sym typeface="+mn-lt"/>
              </a:rPr>
              <a:t>（管理）田亦海</a:t>
            </a:r>
            <a:endParaRPr lang="en-US" altLang="zh-CN" spc="300" dirty="0">
              <a:cs typeface="+mn-ea"/>
              <a:sym typeface="+mn-lt"/>
            </a:endParaRPr>
          </a:p>
          <a:p>
            <a:pPr algn="ctr">
              <a:lnSpc>
                <a:spcPts val="2000"/>
              </a:lnSpc>
            </a:pPr>
            <a:r>
              <a:rPr lang="en-US" altLang="zh-CN" spc="300" dirty="0">
                <a:cs typeface="+mn-ea"/>
                <a:sym typeface="+mn-lt"/>
              </a:rPr>
              <a:t> </a:t>
            </a:r>
            <a:r>
              <a:rPr lang="zh-CN" altLang="en-US" spc="300" dirty="0">
                <a:cs typeface="+mn-ea"/>
                <a:sym typeface="+mn-lt"/>
              </a:rPr>
              <a:t>陈稷豪</a:t>
            </a:r>
          </a:p>
        </p:txBody>
      </p:sp>
      <p:sp>
        <p:nvSpPr>
          <p:cNvPr id="3" name="矩形 2"/>
          <p:cNvSpPr/>
          <p:nvPr/>
        </p:nvSpPr>
        <p:spPr>
          <a:xfrm>
            <a:off x="4273789" y="1830460"/>
            <a:ext cx="2231924" cy="8291666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45897" y="1914955"/>
            <a:ext cx="1687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cs typeface="+mn-ea"/>
                <a:sym typeface="+mn-lt"/>
              </a:rPr>
              <a:t>后端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273788" y="2437463"/>
            <a:ext cx="223192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spc="300" dirty="0">
                <a:cs typeface="+mn-ea"/>
                <a:sym typeface="+mn-lt"/>
              </a:rPr>
              <a:t>（管理）谢瑞阳</a:t>
            </a:r>
          </a:p>
        </p:txBody>
      </p:sp>
      <p:sp>
        <p:nvSpPr>
          <p:cNvPr id="4" name="矩形 3"/>
          <p:cNvSpPr/>
          <p:nvPr/>
        </p:nvSpPr>
        <p:spPr>
          <a:xfrm>
            <a:off x="6871841" y="-2936269"/>
            <a:ext cx="2231924" cy="8291666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09952" y="4169823"/>
            <a:ext cx="1885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cs typeface="+mn-ea"/>
                <a:sym typeface="+mn-lt"/>
              </a:rPr>
              <a:t>IoT</a:t>
            </a:r>
            <a:r>
              <a:rPr lang="zh-CN" altLang="en-US" sz="2400" b="1" spc="300" dirty="0">
                <a:cs typeface="+mn-ea"/>
                <a:sym typeface="+mn-lt"/>
              </a:rPr>
              <a:t>设备端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871841" y="4672797"/>
            <a:ext cx="2267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>
                <a:cs typeface="+mn-ea"/>
                <a:sym typeface="+mn-lt"/>
              </a:rPr>
              <a:t>（管理）徐翔宇</a:t>
            </a:r>
            <a:endParaRPr lang="en-US" altLang="zh-CN" sz="2000" spc="300" dirty="0">
              <a:cs typeface="+mn-ea"/>
              <a:sym typeface="+mn-lt"/>
            </a:endParaRPr>
          </a:p>
          <a:p>
            <a:pPr algn="ctr"/>
            <a:r>
              <a:rPr lang="zh-CN" altLang="en-US" sz="2000" spc="300" dirty="0">
                <a:cs typeface="+mn-ea"/>
                <a:sym typeface="+mn-lt"/>
              </a:rPr>
              <a:t>额尔琪</a:t>
            </a:r>
            <a:endParaRPr lang="en-US" altLang="zh-CN" sz="2000" spc="300" dirty="0">
              <a:cs typeface="+mn-ea"/>
              <a:sym typeface="+mn-lt"/>
            </a:endParaRPr>
          </a:p>
          <a:p>
            <a:pPr algn="ctr"/>
            <a:r>
              <a:rPr lang="en-US" altLang="zh-CN" sz="2000" spc="300" dirty="0">
                <a:cs typeface="+mn-ea"/>
                <a:sym typeface="+mn-lt"/>
              </a:rPr>
              <a:t>	</a:t>
            </a:r>
            <a:endParaRPr lang="zh-CN" altLang="en-US" sz="2000" spc="300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99197" y="1830460"/>
            <a:ext cx="2231924" cy="9121602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952334" y="1975798"/>
            <a:ext cx="1687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cs typeface="+mn-ea"/>
                <a:sym typeface="+mn-lt"/>
              </a:rPr>
              <a:t>计算服务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599197" y="2437463"/>
            <a:ext cx="22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>
                <a:cs typeface="+mn-ea"/>
                <a:sym typeface="+mn-lt"/>
              </a:rPr>
              <a:t>（管理）田亦海</a:t>
            </a:r>
            <a:endParaRPr lang="en-US" altLang="zh-CN" sz="2000" spc="300" dirty="0">
              <a:cs typeface="+mn-ea"/>
              <a:sym typeface="+mn-lt"/>
            </a:endParaRPr>
          </a:p>
          <a:p>
            <a:pPr algn="ctr"/>
            <a:r>
              <a:rPr lang="zh-CN" altLang="en-US" sz="2000" spc="300" dirty="0">
                <a:cs typeface="+mn-ea"/>
                <a:sym typeface="+mn-lt"/>
              </a:rPr>
              <a:t>徐翔宇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EF47CA8-5030-BF9E-99E4-7EC0549C8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09" y="5543954"/>
            <a:ext cx="3301374" cy="58366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FEDA54A-13F8-743C-766B-E5DA2096A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154" y="1220926"/>
            <a:ext cx="2570368" cy="48669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7CAE166-6A0A-C2D6-34DB-83E6D6AEFA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695" y="5543954"/>
            <a:ext cx="2777644" cy="41664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362FA485-0A21-7FDD-4363-4D1343BA48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209" y="1219836"/>
            <a:ext cx="2653901" cy="48887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9" grpId="0"/>
      <p:bldP spid="3" grpId="0" animBg="1"/>
      <p:bldP spid="10" grpId="0"/>
      <p:bldP spid="12" grpId="0"/>
      <p:bldP spid="4" grpId="0" animBg="1"/>
      <p:bldP spid="15" grpId="0"/>
      <p:bldP spid="16" grpId="0"/>
      <p:bldP spid="5" grpId="0" animBg="1"/>
      <p:bldP spid="20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3178" y="-324464"/>
            <a:ext cx="2419780" cy="4578412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3360" y="843677"/>
            <a:ext cx="1719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>
                <a:cs typeface="+mn-ea"/>
                <a:sym typeface="+mn-lt"/>
              </a:rPr>
              <a:t>微信小程序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47CB9D-726F-2964-34CD-899504FE6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813" y="807196"/>
            <a:ext cx="2675727" cy="57329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D337A34-832F-93BE-9BBE-C08314079617}"/>
              </a:ext>
            </a:extLst>
          </p:cNvPr>
          <p:cNvSpPr txBox="1"/>
          <p:nvPr/>
        </p:nvSpPr>
        <p:spPr>
          <a:xfrm>
            <a:off x="4886980" y="238537"/>
            <a:ext cx="147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首页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F9F9C6-12C6-D69F-737D-4CD0B99C599B}"/>
              </a:ext>
            </a:extLst>
          </p:cNvPr>
          <p:cNvSpPr txBox="1"/>
          <p:nvPr/>
        </p:nvSpPr>
        <p:spPr>
          <a:xfrm>
            <a:off x="8594073" y="238537"/>
            <a:ext cx="147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实景识别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16B139B-8171-5F44-E48D-FEFEAF68A3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622" y="807196"/>
            <a:ext cx="2514202" cy="55460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B288836-9B3C-D724-0473-555CAC638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2" y="900656"/>
            <a:ext cx="7397603" cy="55460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724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7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2897" y="-924416"/>
            <a:ext cx="2073590" cy="4631711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0784" y="669722"/>
            <a:ext cx="1719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>
                <a:cs typeface="+mn-ea"/>
                <a:sym typeface="+mn-lt"/>
              </a:rPr>
              <a:t>微信小程序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337A34-832F-93BE-9BBE-C08314079617}"/>
              </a:ext>
            </a:extLst>
          </p:cNvPr>
          <p:cNvSpPr txBox="1"/>
          <p:nvPr/>
        </p:nvSpPr>
        <p:spPr>
          <a:xfrm>
            <a:off x="4419975" y="208057"/>
            <a:ext cx="147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文字识别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67685D-EE10-2EFC-FDD9-91F4845E1B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23" y="894521"/>
            <a:ext cx="2550248" cy="56255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38533C-6DC6-8BFB-29AB-94E85521A0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96" y="894522"/>
            <a:ext cx="2550248" cy="56255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5C89ED5-606E-6820-2C03-1DCEDFE482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69" y="1962383"/>
            <a:ext cx="4094734" cy="3069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763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2896" y="-924416"/>
            <a:ext cx="2193744" cy="4703936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9899" y="714675"/>
            <a:ext cx="1719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>
                <a:cs typeface="+mn-ea"/>
                <a:sym typeface="+mn-lt"/>
              </a:rPr>
              <a:t>微信小程序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337A34-832F-93BE-9BBE-C08314079617}"/>
              </a:ext>
            </a:extLst>
          </p:cNvPr>
          <p:cNvSpPr txBox="1"/>
          <p:nvPr/>
        </p:nvSpPr>
        <p:spPr>
          <a:xfrm>
            <a:off x="3075760" y="109331"/>
            <a:ext cx="5570400" cy="469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详细询问（展现文字理解能力）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E3947C-72DC-312E-367A-C20603B443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414" y="714675"/>
            <a:ext cx="2713309" cy="59852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E105CA-3479-D01E-33BD-44661CC4F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344" y="344225"/>
            <a:ext cx="2861813" cy="61695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9978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05678" y="-324464"/>
            <a:ext cx="1908313" cy="173670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2662" y="276077"/>
            <a:ext cx="3582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>
                <a:cs typeface="+mn-ea"/>
                <a:sym typeface="+mn-lt"/>
              </a:rPr>
              <a:t>后端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5361DE-0CB5-7CE9-2469-E50BD2FF59BD}"/>
              </a:ext>
            </a:extLst>
          </p:cNvPr>
          <p:cNvSpPr txBox="1"/>
          <p:nvPr/>
        </p:nvSpPr>
        <p:spPr>
          <a:xfrm>
            <a:off x="293260" y="2395408"/>
            <a:ext cx="4852780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1 </a:t>
            </a:r>
            <a:r>
              <a:rPr lang="zh-CN" altLang="en-US" dirty="0">
                <a:latin typeface="+mn-ea"/>
              </a:rPr>
              <a:t>使用</a:t>
            </a:r>
            <a:r>
              <a:rPr lang="en-US" altLang="zh-CN" dirty="0" err="1">
                <a:latin typeface="+mn-ea"/>
              </a:rPr>
              <a:t>mybatisORM</a:t>
            </a:r>
            <a:r>
              <a:rPr lang="zh-CN" altLang="en-US" dirty="0">
                <a:latin typeface="+mn-ea"/>
              </a:rPr>
              <a:t>框架与</a:t>
            </a:r>
            <a:r>
              <a:rPr lang="en-US" altLang="zh-CN" dirty="0" err="1">
                <a:latin typeface="+mn-ea"/>
              </a:rPr>
              <a:t>mysql</a:t>
            </a:r>
            <a:r>
              <a:rPr lang="zh-CN" altLang="en-US" dirty="0">
                <a:latin typeface="+mn-ea"/>
              </a:rPr>
              <a:t>交互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2 </a:t>
            </a:r>
            <a:r>
              <a:rPr lang="zh-CN" altLang="en-US" dirty="0">
                <a:latin typeface="+mn-ea"/>
              </a:rPr>
              <a:t>使用</a:t>
            </a:r>
            <a:r>
              <a:rPr lang="en-US" altLang="zh-CN" dirty="0" err="1">
                <a:latin typeface="+mn-ea"/>
              </a:rPr>
              <a:t>redis</a:t>
            </a:r>
            <a:r>
              <a:rPr lang="zh-CN" altLang="en-US" dirty="0">
                <a:latin typeface="+mn-ea"/>
              </a:rPr>
              <a:t>作为缓存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3 </a:t>
            </a:r>
            <a:r>
              <a:rPr lang="zh-CN" altLang="en-US" dirty="0">
                <a:latin typeface="+mn-ea"/>
              </a:rPr>
              <a:t>部署在华为云（后改为阿里云）服务器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4 </a:t>
            </a:r>
            <a:r>
              <a:rPr lang="zh-CN" altLang="en-US" dirty="0">
                <a:latin typeface="+mn-ea"/>
              </a:rPr>
              <a:t>使用</a:t>
            </a:r>
            <a:r>
              <a:rPr lang="en-US" altLang="zh-CN" dirty="0">
                <a:latin typeface="+mn-ea"/>
              </a:rPr>
              <a:t>nginx</a:t>
            </a:r>
            <a:r>
              <a:rPr lang="zh-CN" altLang="en-US" dirty="0">
                <a:latin typeface="+mn-ea"/>
              </a:rPr>
              <a:t>提供外部网络访问服务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5 </a:t>
            </a:r>
            <a:r>
              <a:rPr lang="zh-CN" altLang="en-US" dirty="0">
                <a:latin typeface="+mn-ea"/>
              </a:rPr>
              <a:t>使用</a:t>
            </a:r>
            <a:r>
              <a:rPr lang="en-US" altLang="zh-CN" dirty="0">
                <a:latin typeface="+mn-ea"/>
              </a:rPr>
              <a:t>swagger-</a:t>
            </a:r>
            <a:r>
              <a:rPr lang="en-US" altLang="zh-CN" dirty="0" err="1">
                <a:latin typeface="+mn-ea"/>
              </a:rPr>
              <a:t>ui</a:t>
            </a:r>
            <a:r>
              <a:rPr lang="zh-CN" altLang="en-US" dirty="0">
                <a:latin typeface="+mn-ea"/>
              </a:rPr>
              <a:t>为前端提供接口说明文档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6 </a:t>
            </a:r>
            <a:r>
              <a:rPr lang="zh-CN" altLang="en-US" dirty="0">
                <a:latin typeface="+mn-ea"/>
              </a:rPr>
              <a:t>在测试接口过程中使用</a:t>
            </a:r>
            <a:r>
              <a:rPr lang="en-US" altLang="zh-CN" dirty="0">
                <a:latin typeface="+mn-ea"/>
              </a:rPr>
              <a:t>Postman</a:t>
            </a:r>
            <a:r>
              <a:rPr lang="zh-CN" altLang="en-US" dirty="0">
                <a:latin typeface="+mn-ea"/>
              </a:rPr>
              <a:t>进行测试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B22734-56D4-3A81-7441-C1F007E51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443" y="368264"/>
            <a:ext cx="8510507" cy="61214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41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38539" y="-324465"/>
            <a:ext cx="3965713" cy="2093629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4204" y="424843"/>
            <a:ext cx="3582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spc="300" dirty="0" err="1">
                <a:cs typeface="+mn-ea"/>
                <a:sym typeface="+mn-lt"/>
              </a:rPr>
              <a:t>Hololens</a:t>
            </a:r>
            <a:endParaRPr lang="zh-CN" altLang="en-US" sz="5400" b="1" spc="300" dirty="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5361DE-0CB5-7CE9-2469-E50BD2FF59BD}"/>
              </a:ext>
            </a:extLst>
          </p:cNvPr>
          <p:cNvSpPr txBox="1"/>
          <p:nvPr/>
        </p:nvSpPr>
        <p:spPr>
          <a:xfrm>
            <a:off x="0" y="2836987"/>
            <a:ext cx="4876322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1.</a:t>
            </a:r>
            <a:r>
              <a:rPr lang="zh-CN" altLang="en-US" dirty="0">
                <a:latin typeface="+mn-ea"/>
              </a:rPr>
              <a:t>麦克风拾取环境音，语音识别用户命令 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 2.hololens</a:t>
            </a:r>
            <a:r>
              <a:rPr lang="zh-CN" altLang="en-US" dirty="0">
                <a:latin typeface="+mn-ea"/>
              </a:rPr>
              <a:t>调用相机拍照 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3.</a:t>
            </a:r>
            <a:r>
              <a:rPr lang="zh-CN" altLang="en-US" dirty="0">
                <a:latin typeface="+mn-ea"/>
              </a:rPr>
              <a:t>根据命令发送内容至服务器并接收生成文本 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4.</a:t>
            </a:r>
            <a:r>
              <a:rPr lang="zh-CN" altLang="en-US" dirty="0">
                <a:latin typeface="+mn-ea"/>
              </a:rPr>
              <a:t>朗读文本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E000AE7-F960-D596-697C-157AD89F0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526" y="1067710"/>
            <a:ext cx="6380093" cy="34746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2D06307-6462-68B1-2A4C-5A6448A6C1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34" y="5122367"/>
            <a:ext cx="6760679" cy="11709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281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4204" y="-324465"/>
            <a:ext cx="3148116" cy="1990705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7580" y="374043"/>
            <a:ext cx="3582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>
                <a:cs typeface="+mn-ea"/>
                <a:sym typeface="+mn-lt"/>
              </a:rPr>
              <a:t>树莓派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5361DE-0CB5-7CE9-2469-E50BD2FF59BD}"/>
              </a:ext>
            </a:extLst>
          </p:cNvPr>
          <p:cNvSpPr txBox="1"/>
          <p:nvPr/>
        </p:nvSpPr>
        <p:spPr>
          <a:xfrm>
            <a:off x="383154" y="2751008"/>
            <a:ext cx="4326006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通过蓝牙麦克风和蓝牙扬声器与用户交互，通过百度智能云</a:t>
            </a:r>
            <a:r>
              <a:rPr lang="en-US" altLang="zh-CN" dirty="0" err="1">
                <a:latin typeface="+mn-ea"/>
              </a:rPr>
              <a:t>api</a:t>
            </a:r>
            <a:r>
              <a:rPr lang="zh-CN" altLang="en-US" dirty="0">
                <a:latin typeface="+mn-ea"/>
              </a:rPr>
              <a:t>实现语音转文字（</a:t>
            </a:r>
            <a:r>
              <a:rPr lang="en-US" altLang="zh-CN" dirty="0">
                <a:latin typeface="+mn-ea"/>
              </a:rPr>
              <a:t>STT</a:t>
            </a:r>
            <a:r>
              <a:rPr lang="zh-CN" altLang="en-US" dirty="0">
                <a:latin typeface="+mn-ea"/>
              </a:rPr>
              <a:t>）以及文字转语音功能（</a:t>
            </a:r>
            <a:r>
              <a:rPr lang="en-US" altLang="zh-CN" dirty="0">
                <a:latin typeface="+mn-ea"/>
              </a:rPr>
              <a:t>TTS</a:t>
            </a:r>
            <a:r>
              <a:rPr lang="zh-CN" altLang="en-US" dirty="0">
                <a:latin typeface="+mn-ea"/>
              </a:rPr>
              <a:t>），与后端交互得到识别后的文字结果。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9EAC7B-8394-9066-050D-5FF35B6065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1435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74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35653FF-E4BD-DC1C-D28E-24D2DD17C7E3}"/>
              </a:ext>
            </a:extLst>
          </p:cNvPr>
          <p:cNvSpPr txBox="1"/>
          <p:nvPr/>
        </p:nvSpPr>
        <p:spPr>
          <a:xfrm>
            <a:off x="555140" y="1052593"/>
            <a:ext cx="69671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00" dirty="0">
                <a:latin typeface="+mn-ea"/>
                <a:cs typeface="+mn-ea"/>
                <a:sym typeface="+mn-lt"/>
              </a:rPr>
              <a:t>    PS:</a:t>
            </a:r>
          </a:p>
          <a:p>
            <a:r>
              <a:rPr lang="zh-CN" altLang="en-US" sz="2400" spc="300" dirty="0">
                <a:latin typeface="+mn-ea"/>
                <a:cs typeface="+mn-ea"/>
                <a:sym typeface="+mn-lt"/>
              </a:rPr>
              <a:t>如果您想了解更多细节，</a:t>
            </a:r>
            <a:endParaRPr lang="en-US" altLang="zh-CN" sz="2400" spc="300" dirty="0">
              <a:latin typeface="+mn-ea"/>
              <a:cs typeface="+mn-ea"/>
              <a:sym typeface="+mn-lt"/>
            </a:endParaRPr>
          </a:p>
          <a:p>
            <a:r>
              <a:rPr lang="zh-CN" altLang="en-US" sz="2400" spc="300" dirty="0">
                <a:latin typeface="+mn-ea"/>
                <a:cs typeface="+mn-ea"/>
                <a:sym typeface="+mn-lt"/>
              </a:rPr>
              <a:t>请移步我们的</a:t>
            </a:r>
            <a:r>
              <a:rPr lang="en-US" altLang="zh-CN" sz="2400" spc="300" dirty="0" err="1">
                <a:latin typeface="+mn-ea"/>
                <a:cs typeface="+mn-ea"/>
                <a:sym typeface="+mn-lt"/>
              </a:rPr>
              <a:t>github</a:t>
            </a:r>
            <a:r>
              <a:rPr lang="zh-CN" altLang="en-US" sz="2400" spc="300" dirty="0">
                <a:latin typeface="+mn-ea"/>
                <a:cs typeface="+mn-ea"/>
                <a:sym typeface="+mn-lt"/>
              </a:rPr>
              <a:t>仓库中查看</a:t>
            </a:r>
            <a:r>
              <a:rPr lang="en-US" altLang="zh-CN" sz="2400" spc="300" dirty="0">
                <a:latin typeface="+mn-ea"/>
                <a:cs typeface="+mn-ea"/>
                <a:sym typeface="+mn-lt"/>
              </a:rPr>
              <a:t>~</a:t>
            </a:r>
          </a:p>
          <a:p>
            <a:r>
              <a:rPr lang="en-US" altLang="zh-CN" sz="2400" dirty="0">
                <a:hlinkClick r:id="rId2"/>
              </a:rPr>
              <a:t>limboy058/SEP2024(github.com)</a:t>
            </a:r>
            <a:r>
              <a:rPr lang="en-US" altLang="zh-CN" sz="2400" spc="300" dirty="0">
                <a:latin typeface="+mn-ea"/>
                <a:cs typeface="+mn-ea"/>
                <a:sym typeface="+mn-lt"/>
              </a:rPr>
              <a:t>.\doc\pdf\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6BF0E5-163A-145E-87C9-27EFD2089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98" y="3543210"/>
            <a:ext cx="7287642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7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426720" y="6034088"/>
            <a:ext cx="4644571" cy="0"/>
          </a:xfrm>
          <a:prstGeom prst="line">
            <a:avLst/>
          </a:prstGeom>
          <a:ln w="44450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5071291" y="0"/>
            <a:ext cx="0" cy="6034088"/>
          </a:xfrm>
          <a:prstGeom prst="line">
            <a:avLst/>
          </a:prstGeom>
          <a:ln w="44450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4275909" y="938626"/>
            <a:ext cx="0" cy="5979886"/>
          </a:xfrm>
          <a:prstGeom prst="line">
            <a:avLst/>
          </a:prstGeom>
          <a:ln w="44450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4275909" y="902295"/>
            <a:ext cx="8505371" cy="14515"/>
          </a:xfrm>
          <a:prstGeom prst="line">
            <a:avLst/>
          </a:prstGeom>
          <a:ln w="44450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033049" y="2046225"/>
            <a:ext cx="4991089" cy="2400300"/>
          </a:xfrm>
          <a:prstGeom prst="rect">
            <a:avLst/>
          </a:prstGeom>
          <a:noFill/>
          <a:ln w="444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52143" y="2288219"/>
            <a:ext cx="4152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BANNER</a:t>
            </a:r>
            <a:endParaRPr lang="zh-CN" altLang="en-US" sz="66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84249" y="3350750"/>
            <a:ext cx="5688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6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谢谢观看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414168" y="4968608"/>
            <a:ext cx="222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2024/07/24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79170" y="5402237"/>
            <a:ext cx="349884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i="1" spc="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制作不易，求老师给个高分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E52B5A-4768-2564-9BAB-056698CD5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4182"/>
            <a:ext cx="3459122" cy="13643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14850" y="1847850"/>
            <a:ext cx="9679944" cy="6067339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2002794" y="-1057189"/>
            <a:ext cx="9679944" cy="6067339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83168" y="2321004"/>
            <a:ext cx="28003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 spc="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9428" y="3428999"/>
            <a:ext cx="40435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600" b="1" spc="300"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需求分析</a:t>
            </a:r>
          </a:p>
        </p:txBody>
      </p:sp>
      <p:sp>
        <p:nvSpPr>
          <p:cNvPr id="6" name="矩形 5"/>
          <p:cNvSpPr/>
          <p:nvPr/>
        </p:nvSpPr>
        <p:spPr>
          <a:xfrm>
            <a:off x="869109" y="3090445"/>
            <a:ext cx="28264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pc="800" dirty="0">
                <a:cs typeface="+mn-ea"/>
                <a:sym typeface="+mn-lt"/>
              </a:rPr>
              <a:t>REQUIREMENT</a:t>
            </a:r>
            <a:endParaRPr lang="zh-CN" altLang="en-US" sz="1600" spc="800" dirty="0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9A68B8-6556-5CF6-9542-79C5A7661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878" y="5390247"/>
            <a:ext cx="3459122" cy="13643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017" y="280216"/>
            <a:ext cx="3126101" cy="5951619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7458" y="1250002"/>
            <a:ext cx="1719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cs typeface="+mn-ea"/>
                <a:sym typeface="+mn-lt"/>
              </a:rPr>
              <a:t>产品概述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14133" y="1711666"/>
            <a:ext cx="2271869" cy="419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pc="300" dirty="0">
                <a:cs typeface="+mn-ea"/>
                <a:sym typeface="+mn-lt"/>
              </a:rPr>
              <a:t>本小程序是一款专为视障人士设计的辅助应用，旨在利用现代智能设备的传感器和网络连接能力，为用户提供环境感知、导航指引、文字识别和语音交互等功能。</a:t>
            </a:r>
          </a:p>
        </p:txBody>
      </p:sp>
      <p:sp>
        <p:nvSpPr>
          <p:cNvPr id="14" name="矩形 13"/>
          <p:cNvSpPr/>
          <p:nvPr/>
        </p:nvSpPr>
        <p:spPr>
          <a:xfrm>
            <a:off x="743784" y="804018"/>
            <a:ext cx="2612566" cy="577376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035E888-F795-DEC6-78CF-580A104589C7}"/>
              </a:ext>
            </a:extLst>
          </p:cNvPr>
          <p:cNvSpPr/>
          <p:nvPr/>
        </p:nvSpPr>
        <p:spPr>
          <a:xfrm>
            <a:off x="4602491" y="280215"/>
            <a:ext cx="3126101" cy="5951619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0E4F1E9-C006-645F-2B3B-9BE69568BC37}"/>
              </a:ext>
            </a:extLst>
          </p:cNvPr>
          <p:cNvSpPr txBox="1"/>
          <p:nvPr/>
        </p:nvSpPr>
        <p:spPr>
          <a:xfrm>
            <a:off x="5302932" y="1250001"/>
            <a:ext cx="1719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cs typeface="+mn-ea"/>
                <a:sym typeface="+mn-lt"/>
              </a:rPr>
              <a:t>用户特征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6EB7253-21CF-4D32-83D6-41203FCAE6EB}"/>
              </a:ext>
            </a:extLst>
          </p:cNvPr>
          <p:cNvSpPr txBox="1"/>
          <p:nvPr/>
        </p:nvSpPr>
        <p:spPr>
          <a:xfrm>
            <a:off x="4985921" y="1801364"/>
            <a:ext cx="2359243" cy="419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pc="300" dirty="0">
                <a:cs typeface="+mn-ea"/>
                <a:sym typeface="+mn-lt"/>
              </a:rPr>
              <a:t>目标用户群主要是视觉障碍人士，可能具有不同程度的视力丧失。用户可能具备不同的技术水平，从初学者到熟练用户都有，因此，软件需要具备直观的用户界面和易学的交互模式。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615FFC1-9848-CA2E-3622-EF9EBB422C43}"/>
              </a:ext>
            </a:extLst>
          </p:cNvPr>
          <p:cNvSpPr/>
          <p:nvPr/>
        </p:nvSpPr>
        <p:spPr>
          <a:xfrm>
            <a:off x="4859258" y="804017"/>
            <a:ext cx="2612566" cy="577376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8F0571-5577-4699-BF32-9AEFECF9D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1012" y="318636"/>
            <a:ext cx="2875737" cy="61925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847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7" grpId="0"/>
      <p:bldP spid="14" grpId="0" animBg="1"/>
      <p:bldP spid="24" grpId="0" animBg="1"/>
      <p:bldP spid="25" grpId="0"/>
      <p:bldP spid="26" grpId="0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466487" y="-152400"/>
            <a:ext cx="8903191" cy="4200328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11957" y="3429000"/>
            <a:ext cx="6202017" cy="3657599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90251" y="434288"/>
            <a:ext cx="2057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cs typeface="+mn-ea"/>
                <a:sym typeface="+mn-lt"/>
              </a:rPr>
              <a:t>系统描述</a:t>
            </a:r>
          </a:p>
        </p:txBody>
      </p:sp>
      <p:sp>
        <p:nvSpPr>
          <p:cNvPr id="10" name="矩形 9"/>
          <p:cNvSpPr/>
          <p:nvPr/>
        </p:nvSpPr>
        <p:spPr>
          <a:xfrm>
            <a:off x="6490251" y="925928"/>
            <a:ext cx="1951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System Description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68380" y="1379872"/>
            <a:ext cx="4707364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pc="300" dirty="0">
                <a:cs typeface="+mn-ea"/>
                <a:sym typeface="+mn-lt"/>
              </a:rPr>
              <a:t>Aeye</a:t>
            </a:r>
            <a:r>
              <a:rPr lang="zh-CN" altLang="en-US" spc="300" dirty="0">
                <a:cs typeface="+mn-ea"/>
                <a:sym typeface="+mn-lt"/>
              </a:rPr>
              <a:t>是一款基于大语言模型和计算机视觉技术的智能视觉辅助工具，旨在为视障人群提供实时的环境描述、物体识别、文字读取、人脸识别等功能。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40678" y="4215473"/>
            <a:ext cx="2043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cs typeface="+mn-ea"/>
                <a:sym typeface="+mn-lt"/>
              </a:rPr>
              <a:t>系统生态</a:t>
            </a:r>
          </a:p>
        </p:txBody>
      </p:sp>
      <p:sp>
        <p:nvSpPr>
          <p:cNvPr id="13" name="矩形 12"/>
          <p:cNvSpPr/>
          <p:nvPr/>
        </p:nvSpPr>
        <p:spPr>
          <a:xfrm>
            <a:off x="440678" y="4709532"/>
            <a:ext cx="20778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System Environment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6439" y="5048086"/>
            <a:ext cx="4535181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pc="300" dirty="0">
                <a:cs typeface="+mn-ea"/>
                <a:sym typeface="+mn-lt"/>
              </a:rPr>
              <a:t>Aeye</a:t>
            </a:r>
            <a:r>
              <a:rPr lang="zh-CN" altLang="en-US" spc="300" dirty="0">
                <a:cs typeface="+mn-ea"/>
                <a:sym typeface="+mn-lt"/>
              </a:rPr>
              <a:t>运行在智能手机和其他便携</a:t>
            </a:r>
            <a:r>
              <a:rPr lang="en-US" altLang="zh-CN" spc="300" dirty="0">
                <a:cs typeface="+mn-ea"/>
                <a:sym typeface="+mn-lt"/>
              </a:rPr>
              <a:t>IoT</a:t>
            </a:r>
            <a:r>
              <a:rPr lang="zh-CN" altLang="en-US" spc="300" dirty="0">
                <a:cs typeface="+mn-ea"/>
                <a:sym typeface="+mn-lt"/>
              </a:rPr>
              <a:t>设备（例如智能眼镜、树莓派）上，要求设备具备摄像头、输入方式、互联网连接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4A59C2B-2D82-F73A-A085-7847A0878F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39" y="-187848"/>
            <a:ext cx="4110488" cy="411048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7C6D528-BF72-D793-95FF-B5255629B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251" y="3659781"/>
            <a:ext cx="5463623" cy="319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302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38171" y="-89435"/>
            <a:ext cx="6734171" cy="6191250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05479" y="821783"/>
            <a:ext cx="6734171" cy="6191250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978" y="3642559"/>
            <a:ext cx="2178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cs typeface="+mn-ea"/>
                <a:sym typeface="+mn-lt"/>
              </a:rPr>
              <a:t>设计目标</a:t>
            </a:r>
          </a:p>
        </p:txBody>
      </p:sp>
      <p:sp>
        <p:nvSpPr>
          <p:cNvPr id="7" name="矩形 6"/>
          <p:cNvSpPr/>
          <p:nvPr/>
        </p:nvSpPr>
        <p:spPr>
          <a:xfrm>
            <a:off x="354978" y="4119736"/>
            <a:ext cx="7200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Goals</a:t>
            </a:r>
            <a:endParaRPr lang="zh-CN" altLang="en-US" sz="1600" dirty="0"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62812" y="4559608"/>
            <a:ext cx="4419565" cy="20595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294621" y="1036659"/>
            <a:ext cx="1919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cs typeface="+mn-ea"/>
                <a:sym typeface="+mn-lt"/>
              </a:rPr>
              <a:t>设计原则</a:t>
            </a:r>
          </a:p>
        </p:txBody>
      </p:sp>
      <p:sp>
        <p:nvSpPr>
          <p:cNvPr id="12" name="矩形 11"/>
          <p:cNvSpPr/>
          <p:nvPr/>
        </p:nvSpPr>
        <p:spPr>
          <a:xfrm>
            <a:off x="6335629" y="1562823"/>
            <a:ext cx="9685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Principle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02345" y="1901377"/>
            <a:ext cx="5649621" cy="226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spc="300" dirty="0">
                <a:latin typeface="+mn-ea"/>
                <a:cs typeface="+mn-ea"/>
                <a:sym typeface="+mn-lt"/>
              </a:rPr>
              <a:t>模块化设计：将系统划分为多个独立的功能模块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spc="300" dirty="0">
                <a:latin typeface="+mn-ea"/>
                <a:cs typeface="+mn-ea"/>
                <a:sym typeface="+mn-lt"/>
              </a:rPr>
              <a:t>高可用性：确保软件系统在各种环境下的可靠性和稳定性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spc="300" dirty="0">
                <a:latin typeface="+mn-ea"/>
                <a:cs typeface="+mn-ea"/>
                <a:sym typeface="+mn-lt"/>
              </a:rPr>
              <a:t>可扩展性：设计支持未来功能扩展和技术升级，可以支持更多</a:t>
            </a:r>
            <a:r>
              <a:rPr lang="en-US" altLang="zh-CN" sz="1600" spc="300" dirty="0">
                <a:latin typeface="+mn-ea"/>
                <a:cs typeface="+mn-ea"/>
                <a:sym typeface="+mn-lt"/>
              </a:rPr>
              <a:t>IoT</a:t>
            </a:r>
            <a:r>
              <a:rPr lang="zh-CN" altLang="en-US" sz="1600" spc="300" dirty="0">
                <a:latin typeface="+mn-ea"/>
                <a:cs typeface="+mn-ea"/>
                <a:sym typeface="+mn-lt"/>
              </a:rPr>
              <a:t>设备接入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spc="300" dirty="0">
                <a:latin typeface="+mn-ea"/>
                <a:cs typeface="+mn-ea"/>
                <a:sym typeface="+mn-lt"/>
              </a:rPr>
              <a:t>用户友好性：尽量使界面设计简洁，操作简单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09623" y="4456589"/>
            <a:ext cx="4697235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zh-CN" sz="1600" dirty="0">
                <a:solidFill>
                  <a:srgbClr val="333333"/>
                </a:solidFill>
                <a:latin typeface="+mn-ea"/>
              </a:rPr>
              <a:t>增强视障用户的独立性</a:t>
            </a:r>
            <a:endParaRPr lang="en-US" altLang="zh-CN" sz="1600" dirty="0">
              <a:solidFill>
                <a:srgbClr val="333333"/>
              </a:solidFill>
              <a:latin typeface="+mn-ea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zh-CN" sz="1600" dirty="0">
                <a:solidFill>
                  <a:srgbClr val="333333"/>
                </a:solidFill>
                <a:latin typeface="+mn-ea"/>
              </a:rPr>
              <a:t>提供准确的环境信息和即时反馈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zh-CN" sz="1600" dirty="0">
                <a:solidFill>
                  <a:srgbClr val="333333"/>
                </a:solidFill>
                <a:latin typeface="+mn-ea"/>
              </a:rPr>
              <a:t>实现自然语言的个性化互动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zh-CN" sz="1600" dirty="0">
                <a:solidFill>
                  <a:srgbClr val="333333"/>
                </a:solidFill>
                <a:latin typeface="+mn-ea"/>
              </a:rPr>
              <a:t>确保软件系统易用性和便携性</a:t>
            </a:r>
            <a:endParaRPr lang="en-US" altLang="zh-CN" sz="1600" dirty="0">
              <a:solidFill>
                <a:srgbClr val="333333"/>
              </a:solidFill>
              <a:latin typeface="+mn-ea"/>
            </a:endParaRPr>
          </a:p>
        </p:txBody>
      </p:sp>
      <p:pic>
        <p:nvPicPr>
          <p:cNvPr id="4102" name="Picture 6" descr="How can we set goals that a whole team can honor?">
            <a:extLst>
              <a:ext uri="{FF2B5EF4-FFF2-40B4-BE49-F238E27FC236}">
                <a16:creationId xmlns:a16="http://schemas.microsoft.com/office/drawing/2014/main" id="{8C5013D4-83B3-9C3B-5663-79454B21D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3" y="141730"/>
            <a:ext cx="3448063" cy="34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099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7" grpId="0"/>
      <p:bldP spid="11" grpId="0"/>
      <p:bldP spid="12" grpId="0"/>
      <p:bldP spid="13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7773" y="-171450"/>
            <a:ext cx="10393018" cy="3699510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A1D1E721-E808-7CEB-B9A1-D6E9099FD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506336"/>
              </p:ext>
            </p:extLst>
          </p:nvPr>
        </p:nvGraphicFramePr>
        <p:xfrm>
          <a:off x="976685" y="368974"/>
          <a:ext cx="10238630" cy="30121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19315">
                  <a:extLst>
                    <a:ext uri="{9D8B030D-6E8A-4147-A177-3AD203B41FA5}">
                      <a16:colId xmlns:a16="http://schemas.microsoft.com/office/drawing/2014/main" val="735006642"/>
                    </a:ext>
                  </a:extLst>
                </a:gridCol>
                <a:gridCol w="5119315">
                  <a:extLst>
                    <a:ext uri="{9D8B030D-6E8A-4147-A177-3AD203B41FA5}">
                      <a16:colId xmlns:a16="http://schemas.microsoft.com/office/drawing/2014/main" val="3918547468"/>
                    </a:ext>
                  </a:extLst>
                </a:gridCol>
              </a:tblGrid>
              <a:tr h="5020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场景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使用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80144"/>
                  </a:ext>
                </a:extLst>
              </a:tr>
              <a:tr h="5020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用户在街道上行走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通过</a:t>
                      </a:r>
                      <a:r>
                        <a:rPr lang="en-US" altLang="zh-CN" dirty="0"/>
                        <a:t>Aeye</a:t>
                      </a:r>
                      <a:r>
                        <a:rPr lang="zh-CN" altLang="en-US" dirty="0"/>
                        <a:t>获取前方道路和障碍物的信息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670131"/>
                  </a:ext>
                </a:extLst>
              </a:tr>
              <a:tr h="5020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用户在超市购物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通过</a:t>
                      </a:r>
                      <a:r>
                        <a:rPr lang="en-US" altLang="zh-CN" dirty="0"/>
                        <a:t>Aeye</a:t>
                      </a:r>
                      <a:r>
                        <a:rPr lang="zh-CN" altLang="en-US" dirty="0"/>
                        <a:t>识别商品和价格标签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289422"/>
                  </a:ext>
                </a:extLst>
              </a:tr>
              <a:tr h="5020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用户手边有材料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通过</a:t>
                      </a:r>
                      <a:r>
                        <a:rPr lang="en-US" altLang="zh-CN" dirty="0"/>
                        <a:t>Aeye</a:t>
                      </a:r>
                      <a:r>
                        <a:rPr lang="zh-CN" altLang="en-US" dirty="0"/>
                        <a:t>读取告示或书籍内容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11272"/>
                  </a:ext>
                </a:extLst>
              </a:tr>
              <a:tr h="5020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用户在社交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通过</a:t>
                      </a:r>
                      <a:r>
                        <a:rPr lang="en-US" altLang="zh-CN" dirty="0"/>
                        <a:t>Aeye</a:t>
                      </a:r>
                      <a:r>
                        <a:rPr lang="zh-CN" altLang="en-US" dirty="0"/>
                        <a:t>辨识可能的熟人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283179"/>
                  </a:ext>
                </a:extLst>
              </a:tr>
              <a:tr h="5020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用户使用</a:t>
                      </a:r>
                      <a:r>
                        <a:rPr lang="en-US" altLang="zh-CN" dirty="0"/>
                        <a:t>Aeye</a:t>
                      </a:r>
                      <a:r>
                        <a:rPr lang="zh-CN" altLang="en-US" dirty="0"/>
                        <a:t>的自定义提示词功能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开发更多有帮助的对话方式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888940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AABAF888-3731-9BEC-2A46-2CFA3CDBD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019" y="3722306"/>
            <a:ext cx="3008773" cy="285891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E71E6F4-103D-AA76-CE41-78DD6F4F2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369" y="3722306"/>
            <a:ext cx="2606703" cy="276671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8DDD0D9-2E37-2818-C071-BCC0AD097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3" y="3722307"/>
            <a:ext cx="2622671" cy="27667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807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8|0.8|0.8|0.5|1|0.7|0.8|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1.9|0.5|0.4|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7|2.3|0.7|0.9|1|0.7|0.7|0.8|0.5|0.9|0.8|0.5|0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7|0.6|1|0.7|1.2|0.5|0.6|0.6|0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8|0.6|0.4|0.7|0.9|0.7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9|0.9|0.9|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5|0.5|1.2|0.5|0.4|0.5|0.5|0.5|0.5|0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5|0.5|1.2|0.5|0.4|0.5|0.5|0.5|0.5|0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7|2.3|0.7|0.9|1|0.7|0.7|0.8|0.5|0.9|0.8|0.5|0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8|0.8|0.8|0.5|1|0.7|0.8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7|0.7|0.8|1.1|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8|0.8|0.8|0.5|1|0.7|0.8|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8|0.8|0.8|0.5|1|0.7|0.8|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9|0.9|0.9|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7|0.6|1|0.7|1.2|0.5|0.6|0.6|0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9|0.9|0.9|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9|0.9|0.9|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9|0.9|0.9|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7|2.3|0.7|0.9|1|0.7|0.7|0.8|0.5|0.9|0.8|0.5|0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5|0.5|1.2|0.5|0.4|0.5|0.5|0.5|0.5|0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6|0.6|0.6|0.4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0.8|2.3|2.3|1|0.8|1.3|0.8|0.6|1|0.7|0.6|1.1|0.8|0.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0.5|0.5|0.6|1|0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0.5|0.5|0.6|1|0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0.5|0.5|0.6|1|0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1.9|0.5|0.4|0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9|0.9|0.9|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9|0.9|0.9|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9|0.9|0.9|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9|0.9|0.9|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9|0.9|0.9|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9|0.9|0.9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2.3|0.7|1.1|0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7|0.5|0.5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3|0.8|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|2.1|0.5|0.7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7|0.8|1.1|1.2|0.5|0.5|0.7|0.7|1.1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8|0.6|0.4|0.7|0.9|0.7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6|0.6|0.6|0.4|0.5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an3oq1c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an3oq1c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954</TotalTime>
  <Words>1476</Words>
  <Application>Microsoft Office PowerPoint</Application>
  <PresentationFormat>宽屏</PresentationFormat>
  <Paragraphs>250</Paragraphs>
  <Slides>47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55" baseType="lpstr">
      <vt:lpstr>等线</vt:lpstr>
      <vt:lpstr>微软雅黑</vt:lpstr>
      <vt:lpstr>印品黑体</vt:lpstr>
      <vt:lpstr>Arial</vt:lpstr>
      <vt:lpstr>Calibri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商务汇报</dc:title>
  <dc:creator>第一PPT</dc:creator>
  <cp:keywords>www.1ppt.com</cp:keywords>
  <dc:description>www.1ppt.com</dc:description>
  <cp:lastModifiedBy>limbo T</cp:lastModifiedBy>
  <cp:revision>389</cp:revision>
  <dcterms:created xsi:type="dcterms:W3CDTF">2019-07-29T12:49:00Z</dcterms:created>
  <dcterms:modified xsi:type="dcterms:W3CDTF">2024-07-23T19:00:15Z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67B8284E414D485B86A4E6E357427038_12</vt:lpwstr>
  </property>
  <property fmtid="{D5CDD505-2E9C-101B-9397-08002B2CF9AE}" pid="3" name="KSOProductBuildVer">
    <vt:lpwstr>2052-12.1.0.15120</vt:lpwstr>
  </property>
</Properties>
</file>